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82" r:id="rId3"/>
    <p:sldId id="276" r:id="rId4"/>
    <p:sldId id="265" r:id="rId5"/>
    <p:sldId id="268" r:id="rId6"/>
    <p:sldId id="277" r:id="rId7"/>
    <p:sldId id="278" r:id="rId8"/>
    <p:sldId id="280" r:id="rId9"/>
    <p:sldId id="267" r:id="rId10"/>
    <p:sldId id="272" r:id="rId11"/>
    <p:sldId id="275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AFA"/>
    <a:srgbClr val="1D3A7E"/>
    <a:srgbClr val="034EA2"/>
    <a:srgbClr val="73C4EE"/>
    <a:srgbClr val="4DB8EE"/>
    <a:srgbClr val="82C63C"/>
    <a:srgbClr val="92CD4D"/>
    <a:srgbClr val="23166F"/>
    <a:srgbClr val="68BFB4"/>
    <a:srgbClr val="7C6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6" autoAdjust="0"/>
    <p:restoredTop sz="94685" autoAdjust="0"/>
  </p:normalViewPr>
  <p:slideViewPr>
    <p:cSldViewPr snapToGrid="0" snapToObjects="1">
      <p:cViewPr varScale="1">
        <p:scale>
          <a:sx n="99" d="100"/>
          <a:sy n="99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09AF-379D-2444-82D0-C0C3917B97FA}" type="datetime1">
              <a:rPr lang="nl-NL" smtClean="0"/>
              <a:t>14/05/17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7A072-03A8-0841-B6FE-C3825BA723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63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12C2-69C5-9545-9C47-00D17F9F4590}" type="datetime1">
              <a:rPr lang="nl-NL" smtClean="0"/>
              <a:t>14/05/17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05CD-E4EB-F34F-864D-0879F1484F2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5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459789" y="648000"/>
            <a:ext cx="6142789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6356350"/>
            <a:ext cx="1438800" cy="36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CCA1B3-1AAF-7F42-AB19-2BFCD607DD5C}" type="datetime1">
              <a:rPr lang="nl-NL" smtClean="0"/>
              <a:t>14/05/17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2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fld id="{78DBBA8D-99EC-6646-A8A5-4C1F0F768199}" type="datetime1">
              <a:rPr lang="nl-NL" smtClean="0"/>
              <a:pPr/>
              <a:t>14/05/17</a:t>
            </a:fld>
            <a:endParaRPr lang="en-US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1F50-41F1-7F49-BE70-089136094A6E}" type="datetime1">
              <a:rPr lang="en-US" smtClean="0"/>
              <a:pPr/>
              <a:t>14/05/17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099-8808-3E4E-8E0B-CA7F6CC49F06}" type="datetime1">
              <a:rPr lang="nl-NL" smtClean="0"/>
              <a:t>14/05/17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59521" y="648000"/>
            <a:ext cx="7043058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0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P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521" y="2387497"/>
            <a:ext cx="6400800" cy="1752600"/>
          </a:xfrm>
        </p:spPr>
        <p:txBody>
          <a:bodyPr tIns="0" rIns="0"/>
          <a:lstStyle>
            <a:lvl1pPr marL="0" indent="0" algn="l">
              <a:buNone/>
              <a:defRPr>
                <a:solidFill>
                  <a:srgbClr val="034EA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9444-9DA9-8947-947D-D1814B7A99C5}" type="datetime1">
              <a:rPr lang="nl-NL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9521" y="648000"/>
            <a:ext cx="7210163" cy="615553"/>
          </a:xfrm>
        </p:spPr>
        <p:txBody>
          <a:bodyPr/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6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520" y="648000"/>
            <a:ext cx="7203479" cy="615553"/>
          </a:xfrm>
        </p:spPr>
        <p:txBody>
          <a:bodyPr/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521" y="1620000"/>
            <a:ext cx="7203480" cy="4525963"/>
          </a:xfrm>
        </p:spPr>
        <p:txBody>
          <a:bodyPr/>
          <a:lstStyle>
            <a:lvl1pPr>
              <a:buClr>
                <a:srgbClr val="4DB8EE"/>
              </a:buClr>
              <a:defRPr/>
            </a:lvl1pPr>
            <a:lvl2pPr>
              <a:buClr>
                <a:srgbClr val="4DB8EE"/>
              </a:buClr>
              <a:defRPr/>
            </a:lvl2pPr>
            <a:lvl3pPr>
              <a:buClr>
                <a:srgbClr val="4DB8EE"/>
              </a:buClr>
              <a:defRPr/>
            </a:lvl3pPr>
            <a:lvl4pPr>
              <a:buClr>
                <a:srgbClr val="4DB8EE"/>
              </a:buClr>
              <a:defRPr/>
            </a:lvl4pPr>
            <a:lvl5pPr>
              <a:buClr>
                <a:srgbClr val="4DB8EE"/>
              </a:buClr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519" y="1620000"/>
            <a:ext cx="3533849" cy="45061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2361" y="1620000"/>
            <a:ext cx="3533849" cy="45061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8C3B-A617-3F43-BADC-9D34E09CE763}" type="datetime1">
              <a:rPr lang="nl-NL" smtClean="0"/>
              <a:t>14/05/17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59521" y="648000"/>
            <a:ext cx="7584480" cy="61555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520" y="1619999"/>
            <a:ext cx="3220667" cy="554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9520" y="2319421"/>
            <a:ext cx="3220667" cy="38067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5989" y="1619999"/>
            <a:ext cx="3221932" cy="554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5989" y="2319421"/>
            <a:ext cx="3221932" cy="38067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F87-5CF2-BA43-990B-52ECC7840C60}" type="datetime1">
              <a:rPr lang="nl-NL" smtClean="0"/>
              <a:t>14/05/17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59521" y="648000"/>
            <a:ext cx="7043058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034EA2"/>
                </a:solidFill>
              </a:rPr>
              <a:t>Click </a:t>
            </a:r>
            <a:r>
              <a:rPr lang="nl-NL" dirty="0" err="1" smtClean="0">
                <a:solidFill>
                  <a:srgbClr val="034EA2"/>
                </a:solidFill>
              </a:rPr>
              <a:t>to</a:t>
            </a:r>
            <a:r>
              <a:rPr lang="nl-NL" dirty="0" smtClean="0">
                <a:solidFill>
                  <a:srgbClr val="034EA2"/>
                </a:solidFill>
              </a:rPr>
              <a:t> </a:t>
            </a:r>
            <a:r>
              <a:rPr lang="nl-NL" dirty="0" err="1" smtClean="0">
                <a:solidFill>
                  <a:srgbClr val="034EA2"/>
                </a:solidFill>
              </a:rPr>
              <a:t>edit</a:t>
            </a:r>
            <a:r>
              <a:rPr lang="nl-NL" dirty="0" smtClean="0">
                <a:solidFill>
                  <a:srgbClr val="034EA2"/>
                </a:solidFill>
              </a:rPr>
              <a:t> Master </a:t>
            </a:r>
            <a:r>
              <a:rPr lang="nl-NL" dirty="0" err="1" smtClean="0">
                <a:solidFill>
                  <a:srgbClr val="034EA2"/>
                </a:solidFill>
              </a:rPr>
              <a:t>title</a:t>
            </a:r>
            <a:r>
              <a:rPr lang="nl-NL" dirty="0" smtClean="0">
                <a:solidFill>
                  <a:srgbClr val="034EA2"/>
                </a:solidFill>
              </a:rPr>
              <a:t> </a:t>
            </a:r>
            <a:r>
              <a:rPr lang="nl-NL" dirty="0" err="1" smtClean="0">
                <a:solidFill>
                  <a:srgbClr val="034EA2"/>
                </a:solidFill>
              </a:rPr>
              <a:t>style</a:t>
            </a:r>
            <a:endParaRPr lang="en-US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D2E-6E2F-B645-BF77-2CD36BB14875}" type="datetime1">
              <a:rPr lang="nl-NL" smtClean="0"/>
              <a:t>14/05/17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fld id="{F3A71FED-32DC-F747-8446-75D3F8773B78}" type="datetime1">
              <a:rPr lang="nl-NL" smtClean="0"/>
              <a:pPr/>
              <a:t>14/05/17</a:t>
            </a:fld>
            <a:endParaRPr lang="en-US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34EA2"/>
                </a:solidFill>
              </a:defRPr>
            </a:lvl1pPr>
          </a:lstStyle>
          <a:p>
            <a:fld id="{7B8CD690-2E7D-FB41-A647-084D97E8C17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5059561"/>
            <a:ext cx="5486400" cy="307777"/>
          </a:xfrm>
        </p:spPr>
        <p:txBody>
          <a:bodyPr anchor="b"/>
          <a:lstStyle>
            <a:lvl1pPr algn="l">
              <a:defRPr sz="2000" b="0" i="0">
                <a:solidFill>
                  <a:srgbClr val="034EA2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34EA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34EA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8668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9561"/>
            <a:ext cx="5486400" cy="307777"/>
          </a:xfrm>
        </p:spPr>
        <p:txBody>
          <a:bodyPr anchor="b"/>
          <a:lstStyle>
            <a:lvl1pPr algn="l">
              <a:defRPr sz="2000" b="0" i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46C8-482F-BE4B-9CF6-B2F931B3750F}" type="datetime1">
              <a:rPr lang="nl-NL" smtClean="0"/>
              <a:t>14/05/17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D690-2E7D-FB41-A647-084D97E8C1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51093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2789" y="2359527"/>
            <a:ext cx="6636922" cy="3906864"/>
          </a:xfrm>
          <a:prstGeom prst="rect">
            <a:avLst/>
          </a:prstGeom>
        </p:spPr>
        <p:txBody>
          <a:bodyPr vert="horz" lIns="0" tIns="45720" rIns="91440" bIns="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6356350"/>
            <a:ext cx="1438800" cy="36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034EA2"/>
                </a:solidFill>
              </a:defRPr>
            </a:lvl1pPr>
          </a:lstStyle>
          <a:p>
            <a:fld id="{B50A5312-AA5F-8C49-9C91-64B2486542DC}" type="datetime1">
              <a:rPr lang="nl-NL" smtClean="0"/>
              <a:pPr/>
              <a:t>14/05/17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Auteur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142" y="6356350"/>
            <a:ext cx="479569" cy="365126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 baseline="0">
                <a:solidFill>
                  <a:srgbClr val="034EA2"/>
                </a:solidFill>
                <a:latin typeface="Calibri"/>
              </a:defRPr>
            </a:lvl1pPr>
          </a:lstStyle>
          <a:p>
            <a:fld id="{7B8CD690-2E7D-FB41-A647-084D97E8C17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58" r:id="rId8"/>
    <p:sldLayoutId id="2147483657" r:id="rId9"/>
    <p:sldLayoutId id="2147483659" r:id="rId10"/>
    <p:sldLayoutId id="2147483660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i="0" kern="1200" baseline="0">
          <a:solidFill>
            <a:srgbClr val="034EA2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DB8EE"/>
        </a:buClr>
        <a:buFont typeface="Arial"/>
        <a:buChar char="•"/>
        <a:defRPr sz="3200" kern="1200" baseline="0">
          <a:solidFill>
            <a:srgbClr val="034EA2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DB8EE"/>
        </a:buClr>
        <a:buFont typeface="Arial"/>
        <a:buChar char="–"/>
        <a:defRPr sz="2800" kern="1200" baseline="0">
          <a:solidFill>
            <a:srgbClr val="034EA2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B8EE"/>
        </a:buClr>
        <a:buFont typeface="Arial"/>
        <a:buChar char="•"/>
        <a:defRPr sz="2400" kern="1200" baseline="0">
          <a:solidFill>
            <a:srgbClr val="034EA2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B8EE"/>
        </a:buClr>
        <a:buFont typeface="Arial"/>
        <a:buChar char="–"/>
        <a:defRPr sz="2000" kern="1200" baseline="0">
          <a:solidFill>
            <a:srgbClr val="034EA2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B8EE"/>
        </a:buClr>
        <a:buFont typeface="Arial"/>
        <a:buChar char="»"/>
        <a:defRPr sz="2000" kern="1200" baseline="0">
          <a:solidFill>
            <a:srgbClr val="034EA2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naomi@climatelaunchpad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ClimateLaunchpad</a:t>
            </a:r>
            <a:r>
              <a:rPr lang="nl-NL" dirty="0" smtClean="0"/>
              <a:t> 2017</a:t>
            </a:r>
            <a:endParaRPr lang="nl-NL" dirty="0"/>
          </a:p>
        </p:txBody>
      </p:sp>
      <p:pic>
        <p:nvPicPr>
          <p:cNvPr id="6" name="Afbeelding 5" descr="CLP17_Facebook_Banner_Banner 851x315_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64" y="2985493"/>
            <a:ext cx="9505448" cy="3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Schedule 2017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2"/>
            <a:ext cx="7081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D3A7E"/>
                </a:solidFill>
              </a:rPr>
              <a:t>Applications </a:t>
            </a:r>
            <a:r>
              <a:rPr lang="nl-NL" sz="2400" b="1" dirty="0" smtClean="0">
                <a:solidFill>
                  <a:srgbClr val="1D3A7E"/>
                </a:solidFill>
              </a:rPr>
              <a:t>Deadline</a:t>
            </a:r>
            <a:r>
              <a:rPr lang="nl-NL" sz="2400" b="1" dirty="0" smtClean="0">
                <a:solidFill>
                  <a:srgbClr val="1D3A7E"/>
                </a:solidFill>
              </a:rPr>
              <a:t>:</a:t>
            </a:r>
            <a:endParaRPr lang="nl-NL" sz="2400" b="1" dirty="0">
              <a:solidFill>
                <a:srgbClr val="1D3A7E"/>
              </a:solidFill>
            </a:endParaRPr>
          </a:p>
          <a:p>
            <a:r>
              <a:rPr lang="nl-NL" sz="2400" dirty="0">
                <a:solidFill>
                  <a:srgbClr val="1D3A7E"/>
                </a:solidFill>
              </a:rPr>
              <a:t>	</a:t>
            </a:r>
            <a:r>
              <a:rPr lang="nl-NL" sz="2400" dirty="0" smtClean="0">
                <a:solidFill>
                  <a:srgbClr val="1D3A7E"/>
                </a:solidFill>
              </a:rPr>
              <a:t>11 </a:t>
            </a:r>
            <a:r>
              <a:rPr lang="nl-NL" sz="2400" dirty="0" err="1" smtClean="0">
                <a:solidFill>
                  <a:srgbClr val="1D3A7E"/>
                </a:solidFill>
              </a:rPr>
              <a:t>June</a:t>
            </a:r>
            <a:endParaRPr lang="nl-NL" sz="2400" dirty="0">
              <a:solidFill>
                <a:srgbClr val="1D3A7E"/>
              </a:solidFill>
            </a:endParaRPr>
          </a:p>
          <a:p>
            <a:endParaRPr lang="nl-NL" sz="2400" dirty="0" smtClean="0">
              <a:solidFill>
                <a:srgbClr val="1D3A7E"/>
              </a:solidFill>
            </a:endParaRPr>
          </a:p>
          <a:p>
            <a:r>
              <a:rPr lang="nl-NL" sz="2400" b="1" dirty="0" err="1" smtClean="0">
                <a:solidFill>
                  <a:srgbClr val="1D3A7E"/>
                </a:solidFill>
              </a:rPr>
              <a:t>Bootcamps</a:t>
            </a:r>
            <a:r>
              <a:rPr lang="nl-NL" sz="2400" b="1" dirty="0">
                <a:solidFill>
                  <a:srgbClr val="1D3A7E"/>
                </a:solidFill>
              </a:rPr>
              <a:t>:</a:t>
            </a:r>
            <a:r>
              <a:rPr lang="nl-NL" sz="2400" dirty="0">
                <a:solidFill>
                  <a:srgbClr val="1D3A7E"/>
                </a:solidFill>
              </a:rPr>
              <a:t> </a:t>
            </a:r>
          </a:p>
          <a:p>
            <a:r>
              <a:rPr lang="nl-NL" sz="2400" dirty="0">
                <a:solidFill>
                  <a:srgbClr val="1D3A7E"/>
                </a:solidFill>
              </a:rPr>
              <a:t>	</a:t>
            </a:r>
            <a:r>
              <a:rPr lang="nl-NL" sz="2400" dirty="0" smtClean="0">
                <a:solidFill>
                  <a:srgbClr val="1D3A7E"/>
                </a:solidFill>
              </a:rPr>
              <a:t>29-30 </a:t>
            </a:r>
            <a:r>
              <a:rPr lang="nl-NL" sz="2400" dirty="0" err="1" smtClean="0">
                <a:solidFill>
                  <a:srgbClr val="1D3A7E"/>
                </a:solidFill>
              </a:rPr>
              <a:t>June</a:t>
            </a:r>
            <a:r>
              <a:rPr lang="nl-NL" sz="2400" dirty="0" smtClean="0">
                <a:solidFill>
                  <a:srgbClr val="1D3A7E"/>
                </a:solidFill>
              </a:rPr>
              <a:t>, </a:t>
            </a:r>
            <a:r>
              <a:rPr lang="nl-NL" sz="2400" dirty="0" err="1" smtClean="0">
                <a:solidFill>
                  <a:srgbClr val="1D3A7E"/>
                </a:solidFill>
              </a:rPr>
              <a:t>Chalmers</a:t>
            </a:r>
            <a:r>
              <a:rPr lang="nl-NL" sz="2400" dirty="0" smtClean="0">
                <a:solidFill>
                  <a:srgbClr val="1D3A7E"/>
                </a:solidFill>
              </a:rPr>
              <a:t> Venture</a:t>
            </a:r>
            <a:endParaRPr lang="nl-NL" sz="2400" dirty="0">
              <a:solidFill>
                <a:srgbClr val="1D3A7E"/>
              </a:solidFill>
            </a:endParaRPr>
          </a:p>
          <a:p>
            <a:endParaRPr lang="nl-NL" sz="2400" dirty="0">
              <a:solidFill>
                <a:srgbClr val="1D3A7E"/>
              </a:solidFill>
            </a:endParaRPr>
          </a:p>
          <a:p>
            <a:r>
              <a:rPr lang="nl-NL" sz="2400" b="1" dirty="0">
                <a:solidFill>
                  <a:srgbClr val="1D3A7E"/>
                </a:solidFill>
              </a:rPr>
              <a:t>National </a:t>
            </a:r>
            <a:r>
              <a:rPr lang="nl-NL" sz="2400" b="1" dirty="0" err="1">
                <a:solidFill>
                  <a:srgbClr val="1D3A7E"/>
                </a:solidFill>
              </a:rPr>
              <a:t>Finals</a:t>
            </a:r>
            <a:r>
              <a:rPr lang="nl-NL" sz="2400" b="1" dirty="0" smtClean="0">
                <a:solidFill>
                  <a:srgbClr val="1D3A7E"/>
                </a:solidFill>
              </a:rPr>
              <a:t>:</a:t>
            </a:r>
            <a:endParaRPr lang="nl-NL" sz="2400" b="1" dirty="0">
              <a:solidFill>
                <a:srgbClr val="1D3A7E"/>
              </a:solidFill>
            </a:endParaRPr>
          </a:p>
          <a:p>
            <a:r>
              <a:rPr lang="nl-NL" sz="2400" dirty="0">
                <a:solidFill>
                  <a:srgbClr val="1D3A7E"/>
                </a:solidFill>
              </a:rPr>
              <a:t>	</a:t>
            </a:r>
            <a:r>
              <a:rPr lang="nl-NL" sz="2400" dirty="0" smtClean="0">
                <a:solidFill>
                  <a:srgbClr val="1D3A7E"/>
                </a:solidFill>
              </a:rPr>
              <a:t>5 September, </a:t>
            </a:r>
            <a:r>
              <a:rPr lang="nl-NL" sz="2400" dirty="0" err="1" smtClean="0">
                <a:solidFill>
                  <a:srgbClr val="1D3A7E"/>
                </a:solidFill>
              </a:rPr>
              <a:t>VentureLab</a:t>
            </a:r>
            <a:r>
              <a:rPr lang="nl-NL" sz="2400" dirty="0" smtClean="0">
                <a:solidFill>
                  <a:srgbClr val="1D3A7E"/>
                </a:solidFill>
              </a:rPr>
              <a:t> </a:t>
            </a:r>
          </a:p>
          <a:p>
            <a:endParaRPr lang="nl-NL" sz="2400" dirty="0">
              <a:solidFill>
                <a:srgbClr val="1D3A7E"/>
              </a:solidFill>
            </a:endParaRPr>
          </a:p>
          <a:p>
            <a:r>
              <a:rPr lang="nl-NL" sz="2400" b="1" dirty="0" smtClean="0">
                <a:solidFill>
                  <a:srgbClr val="1D3A7E"/>
                </a:solidFill>
              </a:rPr>
              <a:t>Grand </a:t>
            </a:r>
            <a:r>
              <a:rPr lang="nl-NL" sz="2400" b="1" dirty="0" err="1" smtClean="0">
                <a:solidFill>
                  <a:srgbClr val="1D3A7E"/>
                </a:solidFill>
              </a:rPr>
              <a:t>Final</a:t>
            </a:r>
            <a:r>
              <a:rPr lang="nl-NL" sz="2400" b="1" dirty="0" smtClean="0">
                <a:solidFill>
                  <a:srgbClr val="1D3A7E"/>
                </a:solidFill>
              </a:rPr>
              <a:t>: </a:t>
            </a:r>
          </a:p>
          <a:p>
            <a:r>
              <a:rPr lang="nl-NL" sz="2400" dirty="0" smtClean="0">
                <a:solidFill>
                  <a:srgbClr val="1D3A7E"/>
                </a:solidFill>
              </a:rPr>
              <a:t>17</a:t>
            </a:r>
            <a:r>
              <a:rPr lang="nl-NL" sz="2400" dirty="0">
                <a:solidFill>
                  <a:srgbClr val="1D3A7E"/>
                </a:solidFill>
              </a:rPr>
              <a:t>-18 </a:t>
            </a:r>
            <a:r>
              <a:rPr lang="nl-NL" sz="2400" dirty="0" err="1" smtClean="0">
                <a:solidFill>
                  <a:srgbClr val="1D3A7E"/>
                </a:solidFill>
              </a:rPr>
              <a:t>October</a:t>
            </a:r>
            <a:r>
              <a:rPr lang="nl-NL" sz="2400" dirty="0" smtClean="0">
                <a:solidFill>
                  <a:srgbClr val="1D3A7E"/>
                </a:solidFill>
              </a:rPr>
              <a:t>, </a:t>
            </a:r>
            <a:r>
              <a:rPr lang="nl-NL" sz="2400" dirty="0" err="1">
                <a:solidFill>
                  <a:srgbClr val="1D3A7E"/>
                </a:solidFill>
              </a:rPr>
              <a:t>Limassol</a:t>
            </a:r>
            <a:r>
              <a:rPr lang="nl-NL" sz="2400" dirty="0">
                <a:solidFill>
                  <a:srgbClr val="1D3A7E"/>
                </a:solidFill>
              </a:rPr>
              <a:t>, Cyprus</a:t>
            </a:r>
          </a:p>
          <a:p>
            <a:endParaRPr lang="nl-NL" sz="2400" dirty="0">
              <a:solidFill>
                <a:srgbClr val="1D3A7E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6" y="514526"/>
            <a:ext cx="3627105" cy="27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Qustions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559519" y="1620000"/>
            <a:ext cx="6863099" cy="4506163"/>
          </a:xfrm>
        </p:spPr>
        <p:txBody>
          <a:bodyPr>
            <a:normAutofit/>
          </a:bodyPr>
          <a:lstStyle/>
          <a:p>
            <a:r>
              <a:rPr lang="nl-NL" dirty="0"/>
              <a:t>Sara Schützer</a:t>
            </a:r>
          </a:p>
          <a:p>
            <a:r>
              <a:rPr lang="nl-NL" dirty="0">
                <a:hlinkClick r:id="rId2"/>
              </a:rPr>
              <a:t>sara@climatelaunchpad.org</a:t>
            </a:r>
            <a:r>
              <a:rPr lang="nl-NL" dirty="0"/>
              <a:t> </a:t>
            </a:r>
          </a:p>
          <a:p>
            <a:r>
              <a:rPr lang="nl-NL" dirty="0"/>
              <a:t>+46 (0) 722 282 645 </a:t>
            </a:r>
          </a:p>
          <a:p>
            <a:endParaRPr lang="nl-NL" dirty="0" smtClean="0"/>
          </a:p>
          <a:p>
            <a:r>
              <a:rPr lang="nl-NL" dirty="0" smtClean="0"/>
              <a:t>Or say Hi </a:t>
            </a:r>
            <a:r>
              <a:rPr lang="nl-NL" dirty="0" err="1" smtClean="0"/>
              <a:t>to</a:t>
            </a:r>
            <a:r>
              <a:rPr lang="nl-NL" dirty="0" smtClean="0"/>
              <a:t> at the Venture caf</a:t>
            </a:r>
            <a:r>
              <a:rPr lang="nl-NL" dirty="0" smtClean="0"/>
              <a:t>é 16-18 </a:t>
            </a:r>
            <a:r>
              <a:rPr lang="nl-NL" dirty="0" err="1" smtClean="0"/>
              <a:t>today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8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1559520" y="1620000"/>
            <a:ext cx="2150444" cy="45061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Armenia</a:t>
            </a:r>
            <a:endParaRPr lang="nl-NL" dirty="0"/>
          </a:p>
          <a:p>
            <a:r>
              <a:rPr lang="nl-NL" dirty="0" smtClean="0"/>
              <a:t>Austria</a:t>
            </a:r>
            <a:endParaRPr lang="nl-NL" dirty="0"/>
          </a:p>
          <a:p>
            <a:r>
              <a:rPr lang="nl-NL" dirty="0" smtClean="0"/>
              <a:t>Azerbaijan</a:t>
            </a:r>
            <a:endParaRPr lang="nl-NL" dirty="0"/>
          </a:p>
          <a:p>
            <a:r>
              <a:rPr lang="nl-NL" dirty="0" smtClean="0"/>
              <a:t>Bangladesh</a:t>
            </a:r>
            <a:endParaRPr lang="nl-NL" dirty="0" smtClean="0"/>
          </a:p>
          <a:p>
            <a:r>
              <a:rPr lang="nl-NL" dirty="0" smtClean="0"/>
              <a:t>Belgium</a:t>
            </a:r>
          </a:p>
          <a:p>
            <a:r>
              <a:rPr lang="nl-NL" dirty="0" smtClean="0"/>
              <a:t>Bulgaria</a:t>
            </a:r>
            <a:endParaRPr lang="nl-NL" dirty="0"/>
          </a:p>
          <a:p>
            <a:r>
              <a:rPr lang="nl-NL" dirty="0" smtClean="0"/>
              <a:t>Cyprus</a:t>
            </a:r>
            <a:endParaRPr lang="nl-NL" dirty="0"/>
          </a:p>
          <a:p>
            <a:r>
              <a:rPr lang="nl-NL" dirty="0" smtClean="0"/>
              <a:t>Denmark</a:t>
            </a:r>
            <a:endParaRPr lang="nl-NL" dirty="0"/>
          </a:p>
          <a:p>
            <a:r>
              <a:rPr lang="nl-NL" dirty="0" smtClean="0"/>
              <a:t>England</a:t>
            </a:r>
            <a:endParaRPr lang="nl-NL" dirty="0"/>
          </a:p>
          <a:p>
            <a:r>
              <a:rPr lang="nl-NL" dirty="0" smtClean="0"/>
              <a:t>Estonia</a:t>
            </a:r>
            <a:endParaRPr lang="nl-NL" dirty="0"/>
          </a:p>
          <a:p>
            <a:r>
              <a:rPr lang="nl-NL" dirty="0" smtClean="0"/>
              <a:t>Finland</a:t>
            </a:r>
            <a:endParaRPr lang="nl-NL" dirty="0"/>
          </a:p>
          <a:p>
            <a:r>
              <a:rPr lang="nl-NL" dirty="0"/>
              <a:t>France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550413" y="1620000"/>
            <a:ext cx="2016527" cy="45061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Germany</a:t>
            </a:r>
          </a:p>
          <a:p>
            <a:r>
              <a:rPr lang="nl-NL" dirty="0" smtClean="0"/>
              <a:t>Greece</a:t>
            </a:r>
          </a:p>
          <a:p>
            <a:r>
              <a:rPr lang="nl-NL" dirty="0" smtClean="0"/>
              <a:t>Hungary</a:t>
            </a:r>
          </a:p>
          <a:p>
            <a:r>
              <a:rPr lang="nl-NL" dirty="0" smtClean="0"/>
              <a:t>Ireland</a:t>
            </a:r>
          </a:p>
          <a:p>
            <a:r>
              <a:rPr lang="nl-NL" dirty="0" err="1" smtClean="0"/>
              <a:t>Israel</a:t>
            </a:r>
            <a:endParaRPr lang="nl-NL" dirty="0" smtClean="0"/>
          </a:p>
          <a:p>
            <a:r>
              <a:rPr lang="nl-NL" dirty="0" smtClean="0"/>
              <a:t>Italy</a:t>
            </a:r>
          </a:p>
          <a:p>
            <a:r>
              <a:rPr lang="nl-NL" dirty="0" smtClean="0"/>
              <a:t>Kenya</a:t>
            </a:r>
            <a:endParaRPr lang="nl-NL" dirty="0" smtClean="0"/>
          </a:p>
          <a:p>
            <a:r>
              <a:rPr lang="nl-NL" dirty="0" smtClean="0"/>
              <a:t>Latvia</a:t>
            </a:r>
          </a:p>
          <a:p>
            <a:r>
              <a:rPr lang="nl-NL" dirty="0" smtClean="0"/>
              <a:t>Lithuania</a:t>
            </a:r>
          </a:p>
          <a:p>
            <a:r>
              <a:rPr lang="nl-NL" dirty="0" smtClean="0"/>
              <a:t>Moldova</a:t>
            </a:r>
          </a:p>
          <a:p>
            <a:r>
              <a:rPr lang="nl-NL" dirty="0" smtClean="0"/>
              <a:t>Netherlands</a:t>
            </a:r>
          </a:p>
          <a:p>
            <a:r>
              <a:rPr lang="nl-NL" dirty="0" smtClean="0"/>
              <a:t>Norway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35 </a:t>
            </a:r>
            <a:r>
              <a:rPr lang="nl-NL" dirty="0" err="1"/>
              <a:t>p</a:t>
            </a:r>
            <a:r>
              <a:rPr lang="nl-NL" dirty="0" err="1" smtClean="0"/>
              <a:t>articipating</a:t>
            </a:r>
            <a:r>
              <a:rPr lang="nl-NL" dirty="0" smtClean="0"/>
              <a:t> </a:t>
            </a:r>
            <a:r>
              <a:rPr lang="nl-NL" dirty="0" err="1" smtClean="0"/>
              <a:t>countries</a:t>
            </a:r>
            <a:r>
              <a:rPr lang="nl-NL" dirty="0" smtClean="0"/>
              <a:t> in 2017</a:t>
            </a: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566940" y="1620000"/>
            <a:ext cx="2016527" cy="4506163"/>
          </a:xfrm>
          <a:prstGeom prst="rect">
            <a:avLst/>
          </a:prstGeom>
        </p:spPr>
        <p:txBody>
          <a:bodyPr vert="horz" lIns="0" tIns="45720" rIns="9144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DB8EE"/>
              </a:buClr>
              <a:buFont typeface="Arial"/>
              <a:buChar char="•"/>
              <a:defRPr sz="2800" kern="1200" baseline="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B8EE"/>
              </a:buClr>
              <a:buFont typeface="Arial"/>
              <a:buChar char="–"/>
              <a:defRPr sz="2400" kern="1200" baseline="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4DB8EE"/>
              </a:buClr>
              <a:buFont typeface="Arial"/>
              <a:buChar char="•"/>
              <a:defRPr sz="2000" kern="1200" baseline="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4DB8EE"/>
              </a:buClr>
              <a:buFont typeface="Arial"/>
              <a:buChar char="–"/>
              <a:defRPr sz="1800" kern="1200" baseline="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4DB8EE"/>
              </a:buClr>
              <a:buFont typeface="Arial"/>
              <a:buChar char="»"/>
              <a:defRPr sz="1800" kern="1200" baseline="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Poland</a:t>
            </a:r>
            <a:endParaRPr lang="nl-NL" dirty="0"/>
          </a:p>
          <a:p>
            <a:r>
              <a:rPr lang="nl-NL" dirty="0" smtClean="0"/>
              <a:t>Portugal</a:t>
            </a:r>
            <a:endParaRPr lang="nl-NL" dirty="0"/>
          </a:p>
          <a:p>
            <a:r>
              <a:rPr lang="nl-NL" dirty="0" smtClean="0"/>
              <a:t>Romania</a:t>
            </a:r>
            <a:endParaRPr lang="nl-NL" dirty="0"/>
          </a:p>
          <a:p>
            <a:r>
              <a:rPr lang="nl-NL" dirty="0" smtClean="0"/>
              <a:t>Scotland</a:t>
            </a:r>
            <a:endParaRPr lang="nl-NL" dirty="0"/>
          </a:p>
          <a:p>
            <a:r>
              <a:rPr lang="nl-NL" dirty="0" err="1" smtClean="0"/>
              <a:t>Serbia</a:t>
            </a:r>
            <a:endParaRPr lang="nl-NL" dirty="0"/>
          </a:p>
          <a:p>
            <a:r>
              <a:rPr lang="nl-NL" dirty="0" smtClean="0"/>
              <a:t>Slovenia</a:t>
            </a:r>
            <a:endParaRPr lang="nl-NL" dirty="0"/>
          </a:p>
          <a:p>
            <a:r>
              <a:rPr lang="nl-NL" dirty="0" smtClean="0"/>
              <a:t>Spain</a:t>
            </a:r>
            <a:endParaRPr lang="nl-NL" dirty="0"/>
          </a:p>
          <a:p>
            <a:r>
              <a:rPr lang="nl-NL" dirty="0" smtClean="0"/>
              <a:t>Sweden</a:t>
            </a:r>
            <a:endParaRPr lang="nl-NL" dirty="0"/>
          </a:p>
          <a:p>
            <a:r>
              <a:rPr lang="nl-NL" dirty="0" smtClean="0"/>
              <a:t>Switzerland</a:t>
            </a:r>
            <a:endParaRPr lang="nl-NL" dirty="0"/>
          </a:p>
          <a:p>
            <a:r>
              <a:rPr lang="nl-NL" dirty="0" smtClean="0"/>
              <a:t>Turkey</a:t>
            </a:r>
            <a:endParaRPr lang="nl-NL" dirty="0"/>
          </a:p>
          <a:p>
            <a:r>
              <a:rPr lang="nl-NL" dirty="0"/>
              <a:t>Ukraine</a:t>
            </a:r>
          </a:p>
        </p:txBody>
      </p:sp>
    </p:spTree>
    <p:extLst>
      <p:ext uri="{BB962C8B-B14F-4D97-AF65-F5344CB8AC3E}">
        <p14:creationId xmlns:p14="http://schemas.microsoft.com/office/powerpoint/2010/main" val="116059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Deal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84984"/>
            <a:ext cx="6093900" cy="167716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419872" y="472514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Central budget</a:t>
            </a:r>
            <a:r>
              <a:rPr lang="sv-SE" dirty="0" smtClean="0"/>
              <a:t> </a:t>
            </a:r>
            <a:r>
              <a:rPr lang="sv-SE" dirty="0" smtClean="0"/>
              <a:t>+</a:t>
            </a:r>
          </a:p>
          <a:p>
            <a:r>
              <a:rPr lang="sv-SE" dirty="0" smtClean="0"/>
              <a:t>10</a:t>
            </a:r>
            <a:r>
              <a:rPr lang="sv-SE" dirty="0" smtClean="0"/>
              <a:t> </a:t>
            </a:r>
            <a:r>
              <a:rPr lang="sv-SE" dirty="0" smtClean="0"/>
              <a:t>k€/</a:t>
            </a:r>
            <a:r>
              <a:rPr lang="sv-SE" dirty="0" err="1" smtClean="0"/>
              <a:t>Competition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master logo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3" y="3356992"/>
            <a:ext cx="1436095" cy="1440160"/>
          </a:xfrm>
          <a:prstGeom prst="rect">
            <a:avLst/>
          </a:prstGeom>
        </p:spPr>
      </p:pic>
      <p:pic>
        <p:nvPicPr>
          <p:cNvPr id="4" name="Bildobjekt 3" descr="small-business-competition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267119" cy="1512168"/>
          </a:xfrm>
          <a:prstGeom prst="rect">
            <a:avLst/>
          </a:prstGeom>
        </p:spPr>
      </p:pic>
      <p:pic>
        <p:nvPicPr>
          <p:cNvPr id="6" name="Bildobjekt 5" descr="eu-flagGGG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510933" cy="1107996"/>
          </a:xfrm>
        </p:spPr>
        <p:txBody>
          <a:bodyPr/>
          <a:lstStyle/>
          <a:p>
            <a:r>
              <a:rPr lang="en-US" sz="3600" dirty="0"/>
              <a:t>Who is the end user for our product?</a:t>
            </a:r>
            <a:endParaRPr lang="nl-NL" sz="3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064382" y="5213523"/>
            <a:ext cx="716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1D3A7E"/>
                </a:solidFill>
              </a:rPr>
              <a:t>Cleantech</a:t>
            </a:r>
            <a:r>
              <a:rPr lang="nl-NL" sz="2400" b="1" dirty="0" smtClean="0">
                <a:solidFill>
                  <a:srgbClr val="1D3A7E"/>
                </a:solidFill>
              </a:rPr>
              <a:t> start ups  </a:t>
            </a:r>
            <a:r>
              <a:rPr lang="nl-NL" sz="2400" dirty="0" err="1" smtClean="0">
                <a:solidFill>
                  <a:srgbClr val="1D3A7E"/>
                </a:solidFill>
              </a:rPr>
              <a:t>with</a:t>
            </a:r>
            <a:r>
              <a:rPr lang="nl-NL" sz="2400" dirty="0" smtClean="0">
                <a:solidFill>
                  <a:srgbClr val="1D3A7E"/>
                </a:solidFill>
              </a:rPr>
              <a:t> </a:t>
            </a:r>
            <a:r>
              <a:rPr lang="nl-NL" sz="2400" dirty="0" err="1" smtClean="0">
                <a:solidFill>
                  <a:srgbClr val="1D3A7E"/>
                </a:solidFill>
              </a:rPr>
              <a:t>great</a:t>
            </a:r>
            <a:r>
              <a:rPr lang="nl-NL" sz="2400" dirty="0" smtClean="0">
                <a:solidFill>
                  <a:srgbClr val="1D3A7E"/>
                </a:solidFill>
              </a:rPr>
              <a:t> </a:t>
            </a:r>
            <a:r>
              <a:rPr lang="nl-NL" sz="2400" dirty="0" err="1" smtClean="0">
                <a:solidFill>
                  <a:srgbClr val="1D3A7E"/>
                </a:solidFill>
              </a:rPr>
              <a:t>potential</a:t>
            </a:r>
            <a:endParaRPr lang="nl-NL" sz="2400" dirty="0">
              <a:solidFill>
                <a:srgbClr val="1D3A7E"/>
              </a:solidFill>
            </a:endParaRPr>
          </a:p>
        </p:txBody>
      </p:sp>
      <p:pic>
        <p:nvPicPr>
          <p:cNvPr id="7" name="Bildobjekt 6" descr="yo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80" y="2199530"/>
            <a:ext cx="2106525" cy="28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user’s</a:t>
            </a:r>
            <a:r>
              <a:rPr lang="nl-NL" dirty="0" smtClean="0"/>
              <a:t> </a:t>
            </a:r>
            <a:r>
              <a:rPr lang="nl-NL" dirty="0" err="1" smtClean="0"/>
              <a:t>pain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2"/>
            <a:ext cx="7193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200" dirty="0" err="1" smtClean="0">
                <a:solidFill>
                  <a:srgbClr val="1D3A7E"/>
                </a:solidFill>
              </a:rPr>
              <a:t>Not</a:t>
            </a:r>
            <a:r>
              <a:rPr lang="nl-NL" sz="3200" dirty="0" smtClean="0">
                <a:solidFill>
                  <a:srgbClr val="1D3A7E"/>
                </a:solidFill>
              </a:rPr>
              <a:t> </a:t>
            </a:r>
            <a:r>
              <a:rPr lang="nl-NL" sz="3200" dirty="0" err="1" smtClean="0">
                <a:solidFill>
                  <a:srgbClr val="1D3A7E"/>
                </a:solidFill>
              </a:rPr>
              <a:t>enough</a:t>
            </a:r>
            <a:r>
              <a:rPr lang="nl-NL" sz="3200" dirty="0" smtClean="0">
                <a:solidFill>
                  <a:srgbClr val="1D3A7E"/>
                </a:solidFill>
              </a:rPr>
              <a:t> money </a:t>
            </a:r>
            <a:r>
              <a:rPr lang="nl-NL" sz="3200" dirty="0" err="1" smtClean="0">
                <a:solidFill>
                  <a:srgbClr val="1D3A7E"/>
                </a:solidFill>
              </a:rPr>
              <a:t>and</a:t>
            </a:r>
            <a:r>
              <a:rPr lang="nl-NL" sz="3200" dirty="0" smtClean="0">
                <a:solidFill>
                  <a:srgbClr val="1D3A7E"/>
                </a:solidFill>
              </a:rPr>
              <a:t> resources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 err="1" smtClean="0">
                <a:solidFill>
                  <a:srgbClr val="1D3A7E"/>
                </a:solidFill>
              </a:rPr>
              <a:t>Not</a:t>
            </a:r>
            <a:r>
              <a:rPr lang="nl-NL" sz="3200" dirty="0" smtClean="0">
                <a:solidFill>
                  <a:srgbClr val="1D3A7E"/>
                </a:solidFill>
              </a:rPr>
              <a:t> the right </a:t>
            </a:r>
            <a:r>
              <a:rPr lang="nl-NL" sz="3200" dirty="0" err="1" smtClean="0">
                <a:solidFill>
                  <a:srgbClr val="1D3A7E"/>
                </a:solidFill>
              </a:rPr>
              <a:t>network</a:t>
            </a:r>
            <a:endParaRPr lang="nl-NL" sz="3200" dirty="0" smtClean="0">
              <a:solidFill>
                <a:srgbClr val="1D3A7E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3200" dirty="0" smtClean="0">
                <a:solidFill>
                  <a:srgbClr val="1D3A7E"/>
                </a:solidFill>
              </a:rPr>
              <a:t>Do </a:t>
            </a:r>
            <a:r>
              <a:rPr lang="nl-NL" sz="3200" dirty="0" err="1" smtClean="0">
                <a:solidFill>
                  <a:srgbClr val="1D3A7E"/>
                </a:solidFill>
              </a:rPr>
              <a:t>not</a:t>
            </a:r>
            <a:r>
              <a:rPr lang="nl-NL" sz="3200" dirty="0" smtClean="0">
                <a:solidFill>
                  <a:srgbClr val="1D3A7E"/>
                </a:solidFill>
              </a:rPr>
              <a:t> have the right tools </a:t>
            </a:r>
            <a:r>
              <a:rPr lang="nl-NL" sz="3200" dirty="0" err="1" smtClean="0">
                <a:solidFill>
                  <a:srgbClr val="1D3A7E"/>
                </a:solidFill>
              </a:rPr>
              <a:t>for</a:t>
            </a:r>
            <a:r>
              <a:rPr lang="nl-NL" sz="3200" dirty="0" smtClean="0">
                <a:solidFill>
                  <a:srgbClr val="1D3A7E"/>
                </a:solidFill>
              </a:rPr>
              <a:t> a business plan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 err="1" smtClean="0">
                <a:solidFill>
                  <a:srgbClr val="1D3A7E"/>
                </a:solidFill>
              </a:rPr>
              <a:t>Need</a:t>
            </a:r>
            <a:r>
              <a:rPr lang="nl-NL" sz="3200" dirty="0" smtClean="0">
                <a:solidFill>
                  <a:srgbClr val="1D3A7E"/>
                </a:solidFill>
              </a:rPr>
              <a:t> coaching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 err="1" smtClean="0">
                <a:solidFill>
                  <a:srgbClr val="1D3A7E"/>
                </a:solidFill>
              </a:rPr>
              <a:t>Need</a:t>
            </a:r>
            <a:r>
              <a:rPr lang="nl-NL" sz="3200" dirty="0" smtClean="0">
                <a:solidFill>
                  <a:srgbClr val="1D3A7E"/>
                </a:solidFill>
              </a:rPr>
              <a:t> time in spotlight </a:t>
            </a:r>
          </a:p>
        </p:txBody>
      </p:sp>
    </p:spTree>
    <p:extLst>
      <p:ext uri="{BB962C8B-B14F-4D97-AF65-F5344CB8AC3E}">
        <p14:creationId xmlns:p14="http://schemas.microsoft.com/office/powerpoint/2010/main" val="292594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638020" cy="984885"/>
          </a:xfrm>
        </p:spPr>
        <p:txBody>
          <a:bodyPr/>
          <a:lstStyle/>
          <a:p>
            <a:r>
              <a:rPr lang="nl-NL" sz="3600" dirty="0" err="1" smtClean="0"/>
              <a:t>ClimateLaunchpad</a:t>
            </a:r>
            <a:r>
              <a:rPr lang="nl-NL" sz="3600" dirty="0" smtClean="0"/>
              <a:t> </a:t>
            </a:r>
            <a:r>
              <a:rPr lang="nl-NL" sz="3600" dirty="0" err="1" smtClean="0"/>
              <a:t>solves</a:t>
            </a:r>
            <a:r>
              <a:rPr lang="nl-NL" sz="3600" dirty="0" smtClean="0"/>
              <a:t> </a:t>
            </a:r>
            <a:r>
              <a:rPr lang="nl-NL" sz="3600" dirty="0" err="1" smtClean="0"/>
              <a:t>your</a:t>
            </a:r>
            <a:r>
              <a:rPr lang="nl-NL" sz="3600" dirty="0" smtClean="0"/>
              <a:t> </a:t>
            </a:r>
            <a:r>
              <a:rPr lang="nl-NL" sz="3600" dirty="0" err="1" smtClean="0"/>
              <a:t>pain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800" dirty="0" smtClean="0"/>
              <a:t>- </a:t>
            </a:r>
            <a:r>
              <a:rPr lang="nl-NL" sz="2800" dirty="0" smtClean="0"/>
              <a:t>How does </a:t>
            </a:r>
            <a:r>
              <a:rPr lang="nl-NL" sz="2800" dirty="0" err="1" smtClean="0"/>
              <a:t>it</a:t>
            </a:r>
            <a:r>
              <a:rPr lang="nl-NL" sz="2800" dirty="0" smtClean="0"/>
              <a:t> </a:t>
            </a:r>
            <a:r>
              <a:rPr lang="nl-NL" sz="2800" dirty="0" err="1" smtClean="0"/>
              <a:t>work</a:t>
            </a:r>
            <a:r>
              <a:rPr lang="nl-NL" sz="2800" dirty="0" smtClean="0"/>
              <a:t>?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1"/>
            <a:ext cx="75590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2682"/>
                </a:solidFill>
              </a:rPr>
              <a:t>1. Registration: </a:t>
            </a:r>
            <a:r>
              <a:rPr lang="en-US" sz="2800" dirty="0"/>
              <a:t>Start ups &lt;3 Competitions! </a:t>
            </a:r>
          </a:p>
          <a:p>
            <a:r>
              <a:rPr lang="en-US" sz="2800" b="1" dirty="0">
                <a:solidFill>
                  <a:srgbClr val="302682"/>
                </a:solidFill>
              </a:rPr>
              <a:t>2. Boot camp: </a:t>
            </a:r>
            <a:r>
              <a:rPr lang="en-US" sz="2800" dirty="0"/>
              <a:t>Here you’ll learn all you need to know to create your own high-level pitch deck + develop your business plan</a:t>
            </a:r>
          </a:p>
          <a:p>
            <a:r>
              <a:rPr lang="en-US" sz="2800" b="1" dirty="0">
                <a:solidFill>
                  <a:srgbClr val="302682"/>
                </a:solidFill>
              </a:rPr>
              <a:t>3. Coaching: </a:t>
            </a:r>
            <a:r>
              <a:rPr lang="en-US" sz="2800" dirty="0"/>
              <a:t>6</a:t>
            </a:r>
            <a:r>
              <a:rPr lang="en-US" sz="2800" dirty="0" smtClean="0"/>
              <a:t> sessions </a:t>
            </a:r>
            <a:r>
              <a:rPr lang="en-US" sz="2800" dirty="0"/>
              <a:t>time to digest &amp; perfect  </a:t>
            </a:r>
          </a:p>
          <a:p>
            <a:r>
              <a:rPr lang="en-US" sz="2800" b="1" dirty="0">
                <a:solidFill>
                  <a:srgbClr val="302682"/>
                </a:solidFill>
              </a:rPr>
              <a:t>4. Don’ t forget to Connect! </a:t>
            </a:r>
            <a:r>
              <a:rPr lang="en-US" sz="2800" dirty="0"/>
              <a:t>Access to European new </a:t>
            </a:r>
            <a:r>
              <a:rPr lang="en-US" sz="2800" dirty="0" smtClean="0"/>
              <a:t>network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96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638020" cy="984885"/>
          </a:xfrm>
        </p:spPr>
        <p:txBody>
          <a:bodyPr/>
          <a:lstStyle/>
          <a:p>
            <a:r>
              <a:rPr lang="nl-NL" sz="3600" dirty="0" err="1" smtClean="0"/>
              <a:t>ClimateLaunchpad</a:t>
            </a:r>
            <a:r>
              <a:rPr lang="nl-NL" sz="3600" dirty="0" smtClean="0"/>
              <a:t> </a:t>
            </a:r>
            <a:r>
              <a:rPr lang="nl-NL" sz="3600" dirty="0" err="1" smtClean="0"/>
              <a:t>solves</a:t>
            </a:r>
            <a:r>
              <a:rPr lang="nl-NL" sz="3600" dirty="0" smtClean="0"/>
              <a:t> </a:t>
            </a:r>
            <a:r>
              <a:rPr lang="nl-NL" sz="3600" dirty="0" err="1" smtClean="0"/>
              <a:t>your</a:t>
            </a:r>
            <a:r>
              <a:rPr lang="nl-NL" sz="3600" dirty="0" smtClean="0"/>
              <a:t> </a:t>
            </a:r>
            <a:r>
              <a:rPr lang="nl-NL" sz="3600" dirty="0" err="1" smtClean="0"/>
              <a:t>pain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800" dirty="0" smtClean="0"/>
              <a:t>- </a:t>
            </a:r>
            <a:r>
              <a:rPr lang="nl-NL" sz="2800" dirty="0" smtClean="0"/>
              <a:t>How does </a:t>
            </a:r>
            <a:r>
              <a:rPr lang="nl-NL" sz="2800" dirty="0" err="1" smtClean="0"/>
              <a:t>it</a:t>
            </a:r>
            <a:r>
              <a:rPr lang="nl-NL" sz="2800" dirty="0" smtClean="0"/>
              <a:t> </a:t>
            </a:r>
            <a:r>
              <a:rPr lang="nl-NL" sz="2800" dirty="0" err="1" smtClean="0"/>
              <a:t>work</a:t>
            </a:r>
            <a:r>
              <a:rPr lang="nl-NL" sz="2800" dirty="0" smtClean="0"/>
              <a:t>?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1"/>
            <a:ext cx="75590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2682"/>
                </a:solidFill>
              </a:rPr>
              <a:t>5. National Final </a:t>
            </a:r>
            <a:r>
              <a:rPr lang="en-US" sz="2800" b="1" dirty="0" smtClean="0">
                <a:solidFill>
                  <a:srgbClr val="302682"/>
                </a:solidFill>
              </a:rPr>
              <a:t>Sweden: </a:t>
            </a:r>
            <a:r>
              <a:rPr lang="en-US" sz="2800" dirty="0"/>
              <a:t>= Pitch time! </a:t>
            </a:r>
          </a:p>
          <a:p>
            <a:r>
              <a:rPr lang="en-US" sz="2800" dirty="0"/>
              <a:t>Top 3 off to EU Final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302682"/>
                </a:solidFill>
              </a:rPr>
              <a:t>6</a:t>
            </a:r>
            <a:r>
              <a:rPr lang="en-US" sz="2800" b="1" dirty="0">
                <a:solidFill>
                  <a:srgbClr val="302682"/>
                </a:solidFill>
              </a:rPr>
              <a:t>. EU Final </a:t>
            </a:r>
            <a:r>
              <a:rPr lang="en-US" sz="2800" b="1" dirty="0" smtClean="0">
                <a:solidFill>
                  <a:srgbClr val="302682"/>
                </a:solidFill>
              </a:rPr>
              <a:t>Limassol: </a:t>
            </a:r>
            <a:r>
              <a:rPr lang="en-US" sz="2800" dirty="0"/>
              <a:t>Pitch your idea in front of the EU’s leading investors and entrepreneurs. </a:t>
            </a:r>
          </a:p>
          <a:p>
            <a:r>
              <a:rPr lang="en-US" sz="2800" b="1" dirty="0">
                <a:solidFill>
                  <a:srgbClr val="302682"/>
                </a:solidFill>
              </a:rPr>
              <a:t>7. Prizes:</a:t>
            </a:r>
            <a:r>
              <a:rPr lang="en-US" sz="2800" dirty="0">
                <a:solidFill>
                  <a:srgbClr val="302682"/>
                </a:solidFill>
              </a:rPr>
              <a:t> </a:t>
            </a:r>
            <a:r>
              <a:rPr lang="en-US" sz="2800" dirty="0"/>
              <a:t>10, 5 or 2,5 k€  + Access to </a:t>
            </a:r>
          </a:p>
          <a:p>
            <a:r>
              <a:rPr lang="en-US" sz="2800" dirty="0"/>
              <a:t>	Climate-KIC Accelerator </a:t>
            </a:r>
            <a:r>
              <a:rPr lang="en-US" sz="2800" dirty="0" smtClean="0"/>
              <a:t>´</a:t>
            </a:r>
          </a:p>
          <a:p>
            <a:endParaRPr lang="en-US" sz="2800" dirty="0"/>
          </a:p>
          <a:p>
            <a:r>
              <a:rPr lang="en-US" sz="2800" dirty="0"/>
              <a:t>-&gt; Ready to rocket off the </a:t>
            </a:r>
            <a:r>
              <a:rPr lang="en-US" sz="2800" dirty="0" err="1" smtClean="0"/>
              <a:t>ClimateLaunchpad</a:t>
            </a:r>
            <a:r>
              <a:rPr lang="en-US" sz="2800" dirty="0"/>
              <a:t>.</a:t>
            </a:r>
          </a:p>
          <a:p>
            <a:r>
              <a:rPr lang="en-US" sz="2800" dirty="0"/>
              <a:t>    	Time for Acceleration!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13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638020" cy="553998"/>
          </a:xfrm>
        </p:spPr>
        <p:txBody>
          <a:bodyPr/>
          <a:lstStyle/>
          <a:p>
            <a:r>
              <a:rPr lang="nl-NL" sz="3600" dirty="0" err="1" smtClean="0"/>
              <a:t>What</a:t>
            </a:r>
            <a:r>
              <a:rPr lang="nl-NL" sz="3600" dirty="0" smtClean="0"/>
              <a:t> do we </a:t>
            </a:r>
            <a:r>
              <a:rPr lang="nl-NL" sz="3600" dirty="0" err="1" smtClean="0"/>
              <a:t>need</a:t>
            </a:r>
            <a:r>
              <a:rPr lang="nl-NL" sz="3600" dirty="0" smtClean="0"/>
              <a:t> </a:t>
            </a:r>
            <a:r>
              <a:rPr lang="nl-NL" sz="3600" dirty="0" err="1" smtClean="0"/>
              <a:t>from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r>
              <a:rPr lang="nl-NL" sz="3600" dirty="0" smtClean="0"/>
              <a:t>?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1"/>
            <a:ext cx="755901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02682"/>
                </a:solidFill>
              </a:rPr>
              <a:t>We need YOU to: </a:t>
            </a:r>
            <a:r>
              <a:rPr lang="en-US" sz="2400" dirty="0">
                <a:solidFill>
                  <a:srgbClr val="000000"/>
                </a:solidFill>
              </a:rPr>
              <a:t>Work hard, Dream BIG, Dazzle the Judges and Show the world what an awesome Start up you have (TGDIYCMN)</a:t>
            </a:r>
          </a:p>
          <a:p>
            <a:endParaRPr lang="en-US" sz="2400" b="1" dirty="0">
              <a:solidFill>
                <a:srgbClr val="302682"/>
              </a:solidFill>
            </a:endParaRPr>
          </a:p>
          <a:p>
            <a:r>
              <a:rPr lang="en-US" sz="2400" b="1" dirty="0" smtClean="0">
                <a:solidFill>
                  <a:srgbClr val="302682"/>
                </a:solidFill>
              </a:rPr>
              <a:t>Judging </a:t>
            </a:r>
            <a:r>
              <a:rPr lang="en-US" sz="2400" b="1" dirty="0" err="1" smtClean="0">
                <a:solidFill>
                  <a:srgbClr val="302682"/>
                </a:solidFill>
              </a:rPr>
              <a:t>criterias</a:t>
            </a:r>
            <a:r>
              <a:rPr lang="en-US" sz="2400" b="1" dirty="0" smtClean="0">
                <a:solidFill>
                  <a:srgbClr val="302682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Business and market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Job potential or social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Innovation or technology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Climate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Strength management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Quality of pitch</a:t>
            </a:r>
          </a:p>
        </p:txBody>
      </p:sp>
    </p:spTree>
    <p:extLst>
      <p:ext uri="{BB962C8B-B14F-4D97-AF65-F5344CB8AC3E}">
        <p14:creationId xmlns:p14="http://schemas.microsoft.com/office/powerpoint/2010/main" val="19950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691" y="825789"/>
            <a:ext cx="6638020" cy="553998"/>
          </a:xfrm>
        </p:spPr>
        <p:txBody>
          <a:bodyPr/>
          <a:lstStyle/>
          <a:p>
            <a:r>
              <a:rPr lang="nl-NL" sz="3600" dirty="0" err="1" smtClean="0"/>
              <a:t>Founder’s</a:t>
            </a:r>
            <a:r>
              <a:rPr lang="nl-NL" sz="3600" dirty="0" smtClean="0"/>
              <a:t> </a:t>
            </a:r>
            <a:r>
              <a:rPr lang="nl-NL" sz="3600" dirty="0" err="1" smtClean="0"/>
              <a:t>dream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8490142" y="6356350"/>
            <a:ext cx="479569" cy="365126"/>
          </a:xfrm>
        </p:spPr>
        <p:txBody>
          <a:bodyPr/>
          <a:lstStyle/>
          <a:p>
            <a:fld id="{7B8CD690-2E7D-FB41-A647-084D97E8C1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152000" y="1971761"/>
            <a:ext cx="7559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Create </a:t>
            </a:r>
            <a:r>
              <a:rPr lang="en-US" sz="2400" b="1" dirty="0">
                <a:solidFill>
                  <a:srgbClr val="302682"/>
                </a:solidFill>
              </a:rPr>
              <a:t>Europe’s largest business idea competition </a:t>
            </a:r>
            <a:r>
              <a:rPr lang="en-US" sz="2400" dirty="0">
                <a:solidFill>
                  <a:srgbClr val="000000"/>
                </a:solidFill>
              </a:rPr>
              <a:t>and Unlock Europe’s clean tech potential</a:t>
            </a:r>
            <a:r>
              <a:rPr lang="en-US" sz="2400" b="1" dirty="0">
                <a:solidFill>
                  <a:srgbClr val="302682"/>
                </a:solidFill>
              </a:rPr>
              <a:t>					</a:t>
            </a:r>
            <a:r>
              <a:rPr lang="en-US" sz="2400" dirty="0" smtClean="0"/>
              <a:t>Year </a:t>
            </a:r>
            <a:r>
              <a:rPr lang="en-US" sz="2400" dirty="0"/>
              <a:t>1: 10 countries									Year 2: 20 </a:t>
            </a:r>
            <a:r>
              <a:rPr lang="en-US" sz="2400" dirty="0" smtClean="0"/>
              <a:t>countries</a:t>
            </a:r>
          </a:p>
          <a:p>
            <a:r>
              <a:rPr lang="en-US" sz="2400" dirty="0" smtClean="0"/>
              <a:t>		Year 5: Go global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302682"/>
                </a:solidFill>
              </a:rPr>
              <a:t>Spread the word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“Climate-KIC </a:t>
            </a:r>
            <a:r>
              <a:rPr lang="en-US" sz="2400" dirty="0"/>
              <a:t>is da shit!”</a:t>
            </a:r>
            <a:r>
              <a:rPr lang="en-US" sz="2400" b="1" dirty="0">
                <a:solidFill>
                  <a:srgbClr val="302682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Build an EU wide </a:t>
            </a:r>
            <a:r>
              <a:rPr lang="en-US" sz="2400" b="1" dirty="0">
                <a:solidFill>
                  <a:srgbClr val="302682"/>
                </a:solidFill>
              </a:rPr>
              <a:t>Clean-tech business network- </a:t>
            </a:r>
            <a:r>
              <a:rPr lang="en-US" sz="2400" dirty="0">
                <a:solidFill>
                  <a:srgbClr val="000000"/>
                </a:solidFill>
              </a:rPr>
              <a:t>Don’t forget to Connect!</a:t>
            </a:r>
            <a:r>
              <a:rPr lang="en-US" sz="2400" b="1" dirty="0">
                <a:solidFill>
                  <a:srgbClr val="302682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302682"/>
                </a:solidFill>
              </a:rPr>
              <a:t>Have Fun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302682"/>
                </a:solidFill>
              </a:rPr>
              <a:t>Be inspired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66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59521" y="648000"/>
            <a:ext cx="7584480" cy="553998"/>
          </a:xfrm>
        </p:spPr>
        <p:txBody>
          <a:bodyPr/>
          <a:lstStyle/>
          <a:p>
            <a:r>
              <a:rPr lang="nl-NL" sz="3600" dirty="0" err="1" smtClean="0"/>
              <a:t>Join</a:t>
            </a:r>
            <a:r>
              <a:rPr lang="nl-NL" sz="3600" dirty="0" smtClean="0"/>
              <a:t> even </a:t>
            </a:r>
            <a:r>
              <a:rPr lang="nl-NL" sz="3600" dirty="0" err="1" smtClean="0"/>
              <a:t>if</a:t>
            </a:r>
            <a:r>
              <a:rPr lang="nl-NL" sz="3600" dirty="0" smtClean="0"/>
              <a:t> </a:t>
            </a:r>
            <a:r>
              <a:rPr lang="nl-NL" sz="3600" dirty="0" err="1" smtClean="0"/>
              <a:t>it’s</a:t>
            </a:r>
            <a:r>
              <a:rPr lang="nl-NL" sz="3600" dirty="0" smtClean="0"/>
              <a:t> on the back of a </a:t>
            </a:r>
            <a:r>
              <a:rPr lang="nl-NL" sz="3600" dirty="0" err="1" smtClean="0"/>
              <a:t>Napkin</a:t>
            </a:r>
            <a:r>
              <a:rPr lang="nl-NL" sz="3600" dirty="0" smtClean="0"/>
              <a:t>!</a:t>
            </a:r>
            <a:endParaRPr lang="nl-NL" sz="3600" dirty="0"/>
          </a:p>
        </p:txBody>
      </p:sp>
      <p:pic>
        <p:nvPicPr>
          <p:cNvPr id="9" name="Afbeelding 8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39" y="1688856"/>
            <a:ext cx="5437632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1123"/>
      </p:ext>
    </p:extLst>
  </p:cSld>
  <p:clrMapOvr>
    <a:masterClrMapping/>
  </p:clrMapOvr>
</p:sld>
</file>

<file path=ppt/theme/theme1.xml><?xml version="1.0" encoding="utf-8"?>
<a:theme xmlns:a="http://schemas.openxmlformats.org/drawingml/2006/main" name="CLP 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325</Words>
  <Application>Microsoft Macintosh PowerPoint</Application>
  <PresentationFormat>Bildspel på skärmen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CLP Office Theme</vt:lpstr>
      <vt:lpstr>ClimateLaunchpad 2017</vt:lpstr>
      <vt:lpstr>Our Deal</vt:lpstr>
      <vt:lpstr>Who is the end user for our product?</vt:lpstr>
      <vt:lpstr>What is our user’s pain?</vt:lpstr>
      <vt:lpstr>ClimateLaunchpad solves your pain - How does it work?</vt:lpstr>
      <vt:lpstr>ClimateLaunchpad solves your pain - How does it work?</vt:lpstr>
      <vt:lpstr>What do we need from you?</vt:lpstr>
      <vt:lpstr>Founder’s dream</vt:lpstr>
      <vt:lpstr>Join even if it’s on the back of a Napkin!</vt:lpstr>
      <vt:lpstr>Schedule 2017</vt:lpstr>
      <vt:lpstr>Qustions?</vt:lpstr>
      <vt:lpstr>35 participating countries in 2017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YURR</dc:creator>
  <cp:lastModifiedBy>Sara Schützer</cp:lastModifiedBy>
  <cp:revision>65</cp:revision>
  <dcterms:created xsi:type="dcterms:W3CDTF">2014-06-06T08:44:42Z</dcterms:created>
  <dcterms:modified xsi:type="dcterms:W3CDTF">2017-05-15T09:06:19Z</dcterms:modified>
</cp:coreProperties>
</file>