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9" r:id="rId3"/>
    <p:sldId id="264" r:id="rId4"/>
    <p:sldId id="278" r:id="rId5"/>
    <p:sldId id="274" r:id="rId6"/>
  </p:sldIdLst>
  <p:sldSz cx="12171363" cy="6838950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">
          <p15:clr>
            <a:srgbClr val="A4A3A4"/>
          </p15:clr>
        </p15:guide>
        <p15:guide id="2" orient="horz" pos="4194">
          <p15:clr>
            <a:srgbClr val="A4A3A4"/>
          </p15:clr>
        </p15:guide>
        <p15:guide id="3" orient="horz" pos="794">
          <p15:clr>
            <a:srgbClr val="A4A3A4"/>
          </p15:clr>
        </p15:guide>
        <p15:guide id="4" orient="horz" pos="1102">
          <p15:clr>
            <a:srgbClr val="A4A3A4"/>
          </p15:clr>
        </p15:guide>
        <p15:guide id="5" pos="114">
          <p15:clr>
            <a:srgbClr val="A4A3A4"/>
          </p15:clr>
        </p15:guide>
        <p15:guide id="6" pos="7550">
          <p15:clr>
            <a:srgbClr val="A4A3A4"/>
          </p15:clr>
        </p15:guide>
        <p15:guide id="7" pos="4466">
          <p15:clr>
            <a:srgbClr val="A4A3A4"/>
          </p15:clr>
        </p15:guide>
        <p15:guide id="8" pos="566">
          <p15:clr>
            <a:srgbClr val="A4A3A4"/>
          </p15:clr>
        </p15:guide>
        <p15:guide id="9" pos="7096">
          <p15:clr>
            <a:srgbClr val="A4A3A4"/>
          </p15:clr>
        </p15:guide>
        <p15:guide id="10" pos="3944">
          <p15:clr>
            <a:srgbClr val="A4A3A4"/>
          </p15:clr>
        </p15:guide>
        <p15:guide id="11" pos="2812">
          <p15:clr>
            <a:srgbClr val="A4A3A4"/>
          </p15:clr>
        </p15:guide>
        <p15:guide id="12" pos="4694">
          <p15:clr>
            <a:srgbClr val="A4A3A4"/>
          </p15:clr>
        </p15:guide>
        <p15:guide id="13" pos="3038">
          <p15:clr>
            <a:srgbClr val="A4A3A4"/>
          </p15:clr>
        </p15:guide>
        <p15:guide id="14" pos="37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6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9899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144" y="384"/>
      </p:cViewPr>
      <p:guideLst>
        <p:guide orient="horz" pos="112"/>
        <p:guide orient="horz" pos="4194"/>
        <p:guide orient="horz" pos="794"/>
        <p:guide orient="horz" pos="1102"/>
        <p:guide pos="114"/>
        <p:guide pos="7550"/>
        <p:guide pos="4466"/>
        <p:guide pos="566"/>
        <p:guide pos="7096"/>
        <p:guide pos="3944"/>
        <p:guide pos="2812"/>
        <p:guide pos="4694"/>
        <p:guide pos="3038"/>
        <p:guide pos="37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 descr="huset-rosa_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2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583677"/>
            <a:ext cx="7490902" cy="714380"/>
          </a:xfrm>
        </p:spPr>
        <p:txBody>
          <a:bodyPr lIns="0" tIns="97200" rIns="0" bIns="82800"/>
          <a:lstStyle>
            <a:lvl1pPr>
              <a:defRPr sz="4000" baseline="0"/>
            </a:lvl1pPr>
          </a:lstStyle>
          <a:p>
            <a:r>
              <a:rPr lang="en-GB" noProof="0" dirty="0" smtClean="0"/>
              <a:t>Single-line title</a:t>
            </a:r>
            <a:endParaRPr lang="en-GB" noProof="0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4002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Subtitle or name</a:t>
            </a:r>
            <a:endParaRPr lang="en-GB" noProof="0" dirty="0"/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2820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3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8535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621776"/>
            <a:ext cx="7490902" cy="1231811"/>
          </a:xfrm>
        </p:spPr>
        <p:txBody>
          <a:bodyPr lIns="0" tIns="97200" rIns="0" bIns="82800"/>
          <a:lstStyle>
            <a:lvl1pPr>
              <a:lnSpc>
                <a:spcPts val="4400"/>
              </a:lnSpc>
              <a:defRPr sz="4000" baseline="0"/>
            </a:lvl1pPr>
          </a:lstStyle>
          <a:p>
            <a:r>
              <a:rPr lang="en-GB" noProof="0" dirty="0" smtClean="0"/>
              <a:t>Two-line title</a:t>
            </a:r>
            <a:br>
              <a:rPr lang="en-GB" noProof="0" dirty="0" smtClean="0"/>
            </a:br>
            <a:r>
              <a:rPr lang="en-GB" noProof="0" dirty="0" smtClean="0"/>
              <a:t>– if one line isn’t enough</a:t>
            </a:r>
            <a:endParaRPr lang="en-GB" noProof="0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971799"/>
            <a:ext cx="7490902" cy="212213"/>
          </a:xfrm>
        </p:spPr>
        <p:txBody>
          <a:bodyPr lIns="0" tIns="0" rIns="0" bIns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Subtitle or name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3790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Header</a:t>
            </a:r>
            <a:endParaRPr lang="en-GB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806450" y="1843907"/>
            <a:ext cx="10458450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GB" noProof="0" dirty="0" smtClean="0"/>
              <a:t>Add text</a:t>
            </a:r>
          </a:p>
          <a:p>
            <a:pPr lvl="1"/>
            <a:r>
              <a:rPr lang="en-GB" noProof="0" dirty="0" smtClean="0"/>
              <a:t>Level two</a:t>
            </a:r>
          </a:p>
          <a:p>
            <a:pPr lvl="2"/>
            <a:r>
              <a:rPr lang="en-GB" noProof="0" dirty="0" smtClean="0"/>
              <a:t>Level three</a:t>
            </a:r>
          </a:p>
          <a:p>
            <a:pPr lvl="3"/>
            <a:r>
              <a:rPr lang="en-GB" noProof="0" dirty="0" smtClean="0"/>
              <a:t>Level four</a:t>
            </a:r>
          </a:p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8551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Header</a:t>
            </a:r>
            <a:endParaRPr lang="en-GB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724400" y="1843907"/>
            <a:ext cx="6540500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Add text</a:t>
            </a:r>
          </a:p>
          <a:p>
            <a:pPr lvl="1"/>
            <a:r>
              <a:rPr lang="en-GB" noProof="0" dirty="0" smtClean="0"/>
              <a:t>Level two</a:t>
            </a:r>
          </a:p>
          <a:p>
            <a:pPr lvl="2"/>
            <a:r>
              <a:rPr lang="en-GB" noProof="0" dirty="0" smtClean="0"/>
              <a:t>Level three</a:t>
            </a:r>
          </a:p>
          <a:p>
            <a:pPr lvl="3"/>
            <a:r>
              <a:rPr lang="en-GB" noProof="0" dirty="0" smtClean="0"/>
              <a:t>Level four</a:t>
            </a:r>
          </a:p>
          <a:p>
            <a:pPr lvl="0"/>
            <a:endParaRPr lang="en-GB" noProof="0" dirty="0" smtClean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898526" y="1762125"/>
            <a:ext cx="3565524" cy="3644899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GB" noProof="0" dirty="0" smtClean="0"/>
              <a:t>Drag and drop your picture here, or click the icon to place it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95946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Header</a:t>
            </a:r>
            <a:endParaRPr lang="en-GB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353300" y="1843907"/>
            <a:ext cx="3911600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Add text</a:t>
            </a:r>
          </a:p>
          <a:p>
            <a:pPr lvl="1"/>
            <a:r>
              <a:rPr lang="en-GB" noProof="0" dirty="0" smtClean="0"/>
              <a:t>Level two</a:t>
            </a:r>
          </a:p>
          <a:p>
            <a:pPr lvl="2"/>
            <a:r>
              <a:rPr lang="en-GB" noProof="0" dirty="0" smtClean="0"/>
              <a:t>Level three</a:t>
            </a:r>
          </a:p>
          <a:p>
            <a:pPr lvl="3"/>
            <a:r>
              <a:rPr lang="en-GB" noProof="0" dirty="0" smtClean="0"/>
              <a:t>Level four</a:t>
            </a:r>
          </a:p>
          <a:p>
            <a:pPr lvl="0"/>
            <a:endParaRPr lang="en-GB" noProof="0" dirty="0" smtClean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898525" y="1762125"/>
            <a:ext cx="6191249" cy="364489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 smtClean="0"/>
              <a:t>Drag and drop your picture here, or click the icon to place it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98963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180975" y="177798"/>
            <a:ext cx="11804649" cy="6480175"/>
          </a:xfrm>
          <a:solidFill>
            <a:schemeClr val="bg1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lvl1pPr>
          </a:lstStyle>
          <a:p>
            <a:r>
              <a:rPr lang="en-GB" noProof="0" dirty="0" smtClean="0"/>
              <a:t>Drag and drop your picture here, or click the icon to place it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89714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180975" y="177798"/>
            <a:ext cx="11804649" cy="6480175"/>
          </a:xfrm>
          <a:solidFill>
            <a:schemeClr val="tx2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Drag and drop your picture here, or click the icon to place it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96648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Header</a:t>
            </a:r>
            <a:endParaRPr lang="en-GB" noProof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172200" y="1843907"/>
            <a:ext cx="5092700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Add text</a:t>
            </a:r>
          </a:p>
          <a:p>
            <a:pPr lvl="1"/>
            <a:r>
              <a:rPr lang="en-GB" noProof="0" smtClean="0"/>
              <a:t>Level two</a:t>
            </a:r>
          </a:p>
          <a:p>
            <a:pPr lvl="2"/>
            <a:r>
              <a:rPr lang="en-GB" noProof="0" smtClean="0"/>
              <a:t>Level three</a:t>
            </a:r>
          </a:p>
          <a:p>
            <a:pPr lvl="3"/>
            <a:r>
              <a:rPr lang="en-GB" noProof="0" smtClean="0"/>
              <a:t>Level four</a:t>
            </a:r>
          </a:p>
          <a:p>
            <a:pPr lvl="0"/>
            <a:endParaRPr lang="en-GB" noProof="0" smtClean="0"/>
          </a:p>
        </p:txBody>
      </p:sp>
      <p:sp>
        <p:nvSpPr>
          <p:cNvPr id="5" name="Platshållare för diagram 4"/>
          <p:cNvSpPr>
            <a:spLocks noGrp="1"/>
          </p:cNvSpPr>
          <p:nvPr>
            <p:ph type="chart" sz="quarter" idx="10" hasCustomPrompt="1"/>
          </p:nvPr>
        </p:nvSpPr>
        <p:spPr>
          <a:xfrm>
            <a:off x="898525" y="1762125"/>
            <a:ext cx="4854575" cy="36449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smtClean="0"/>
              <a:t>Click the icon to add a graph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31468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Header</a:t>
            </a:r>
            <a:endParaRPr lang="en-GB" noProof="0" dirty="0"/>
          </a:p>
        </p:txBody>
      </p:sp>
      <p:sp>
        <p:nvSpPr>
          <p:cNvPr id="4" name="Platshållare för tabell 3"/>
          <p:cNvSpPr>
            <a:spLocks noGrp="1"/>
          </p:cNvSpPr>
          <p:nvPr>
            <p:ph type="tbl" sz="quarter" idx="10" hasCustomPrompt="1"/>
          </p:nvPr>
        </p:nvSpPr>
        <p:spPr>
          <a:xfrm>
            <a:off x="898525" y="1749425"/>
            <a:ext cx="10366375" cy="36607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 smtClean="0"/>
              <a:t>Click the icon to add a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35191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380999" y="381001"/>
            <a:ext cx="11604625" cy="62769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 descr="LundUniversity_C2line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9450" y="1112256"/>
            <a:ext cx="3207776" cy="428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1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 descr="huset-rosa_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621776"/>
            <a:ext cx="7490902" cy="1231811"/>
          </a:xfrm>
        </p:spPr>
        <p:txBody>
          <a:bodyPr lIns="0" tIns="97200" rIns="0" bIns="82800"/>
          <a:lstStyle>
            <a:lvl1pPr>
              <a:lnSpc>
                <a:spcPts val="4400"/>
              </a:lnSpc>
              <a:defRPr sz="4000" baseline="0"/>
            </a:lvl1pPr>
          </a:lstStyle>
          <a:p>
            <a:r>
              <a:rPr lang="en-GB" noProof="0" dirty="0" smtClean="0"/>
              <a:t>Two-line title</a:t>
            </a:r>
            <a:br>
              <a:rPr lang="en-GB" noProof="0" dirty="0" smtClean="0"/>
            </a:br>
            <a:r>
              <a:rPr lang="en-GB" noProof="0" dirty="0" smtClean="0"/>
              <a:t>– if one line isn’t enough</a:t>
            </a:r>
            <a:endParaRPr lang="en-GB" noProof="0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9717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Subtitle or name</a:t>
            </a:r>
            <a:endParaRPr lang="en-GB" noProof="0" dirty="0"/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8535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2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2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2820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583677"/>
            <a:ext cx="7490902" cy="714380"/>
          </a:xfrm>
        </p:spPr>
        <p:txBody>
          <a:bodyPr lIns="0" tIns="97200" rIns="0" bIns="82800"/>
          <a:lstStyle>
            <a:lvl1pPr>
              <a:defRPr sz="4000" baseline="0"/>
            </a:lvl1pPr>
          </a:lstStyle>
          <a:p>
            <a:r>
              <a:rPr lang="en-GB" noProof="0" dirty="0" smtClean="0"/>
              <a:t>Single-line title</a:t>
            </a:r>
            <a:endParaRPr lang="en-GB" noProof="0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4002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Subtitle or name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0725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8535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621776"/>
            <a:ext cx="7490902" cy="1231811"/>
          </a:xfrm>
        </p:spPr>
        <p:txBody>
          <a:bodyPr lIns="0" tIns="97200" rIns="0" bIns="82800"/>
          <a:lstStyle>
            <a:lvl1pPr>
              <a:lnSpc>
                <a:spcPts val="4400"/>
              </a:lnSpc>
              <a:defRPr sz="4000" baseline="0"/>
            </a:lvl1pPr>
          </a:lstStyle>
          <a:p>
            <a:r>
              <a:rPr lang="en-GB" noProof="0" dirty="0" smtClean="0"/>
              <a:t>Two-line title</a:t>
            </a:r>
            <a:br>
              <a:rPr lang="en-GB" noProof="0" dirty="0" smtClean="0"/>
            </a:br>
            <a:r>
              <a:rPr lang="en-GB" noProof="0" dirty="0" smtClean="0"/>
              <a:t>– if one line isn’t enough</a:t>
            </a:r>
            <a:endParaRPr lang="en-GB" noProof="0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971799"/>
            <a:ext cx="7490902" cy="212213"/>
          </a:xfrm>
        </p:spPr>
        <p:txBody>
          <a:bodyPr lIns="0" tIns="0" rIns="0" bIns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Subtitle or name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8820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2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583677"/>
            <a:ext cx="7490902" cy="714380"/>
          </a:xfrm>
        </p:spPr>
        <p:txBody>
          <a:bodyPr lIns="0" tIns="97200" rIns="0" bIns="82800"/>
          <a:lstStyle>
            <a:lvl1pPr>
              <a:defRPr sz="4000" baseline="0"/>
            </a:lvl1pPr>
          </a:lstStyle>
          <a:p>
            <a:r>
              <a:rPr lang="en-GB" noProof="0" dirty="0" smtClean="0"/>
              <a:t>Single-line title</a:t>
            </a:r>
            <a:endParaRPr lang="en-GB" noProof="0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4002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Subtitle or name</a:t>
            </a:r>
            <a:endParaRPr lang="en-GB" noProof="0" dirty="0"/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2820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6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621776"/>
            <a:ext cx="7490902" cy="1231811"/>
          </a:xfrm>
        </p:spPr>
        <p:txBody>
          <a:bodyPr lIns="0" tIns="97200" rIns="0" bIns="82800"/>
          <a:lstStyle>
            <a:lvl1pPr>
              <a:lnSpc>
                <a:spcPts val="4400"/>
              </a:lnSpc>
              <a:defRPr sz="4000" baseline="0"/>
            </a:lvl1pPr>
          </a:lstStyle>
          <a:p>
            <a:r>
              <a:rPr lang="en-GB" noProof="0" dirty="0" smtClean="0"/>
              <a:t>Two-line title</a:t>
            </a:r>
            <a:br>
              <a:rPr lang="en-GB" noProof="0" dirty="0" smtClean="0"/>
            </a:br>
            <a:r>
              <a:rPr lang="en-GB" noProof="0" dirty="0" smtClean="0"/>
              <a:t>– if one line isn’t enough</a:t>
            </a:r>
            <a:endParaRPr lang="en-GB" noProof="0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9717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Subtitle or name</a:t>
            </a:r>
            <a:endParaRPr lang="en-GB" noProof="0" dirty="0"/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8535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2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2820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583677"/>
            <a:ext cx="7490902" cy="714380"/>
          </a:xfrm>
        </p:spPr>
        <p:txBody>
          <a:bodyPr lIns="0" tIns="97200" rIns="0" bIns="82800"/>
          <a:lstStyle>
            <a:lvl1pPr>
              <a:defRPr sz="4000" baseline="0"/>
            </a:lvl1pPr>
          </a:lstStyle>
          <a:p>
            <a:r>
              <a:rPr lang="en-GB" noProof="0" dirty="0" smtClean="0"/>
              <a:t>Single-line title</a:t>
            </a:r>
            <a:endParaRPr lang="en-GB" noProof="0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4002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Subtitle or name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3766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8535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621776"/>
            <a:ext cx="7490902" cy="1231811"/>
          </a:xfrm>
        </p:spPr>
        <p:txBody>
          <a:bodyPr lIns="0" tIns="97200" rIns="0" bIns="82800"/>
          <a:lstStyle>
            <a:lvl1pPr>
              <a:lnSpc>
                <a:spcPts val="4400"/>
              </a:lnSpc>
              <a:defRPr sz="4000" baseline="0"/>
            </a:lvl1pPr>
          </a:lstStyle>
          <a:p>
            <a:r>
              <a:rPr lang="en-GB" noProof="0" dirty="0" smtClean="0"/>
              <a:t>Two-line title</a:t>
            </a:r>
            <a:br>
              <a:rPr lang="en-GB" noProof="0" dirty="0" smtClean="0"/>
            </a:br>
            <a:r>
              <a:rPr lang="en-GB" noProof="0" dirty="0" smtClean="0"/>
              <a:t>– if one line isn’t enough</a:t>
            </a:r>
            <a:endParaRPr lang="en-GB" noProof="0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971799"/>
            <a:ext cx="7490902" cy="212213"/>
          </a:xfrm>
        </p:spPr>
        <p:txBody>
          <a:bodyPr lIns="0" tIns="0" rIns="0" bIns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Subtitle or name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7469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2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2820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583677"/>
            <a:ext cx="7490902" cy="714380"/>
          </a:xfrm>
        </p:spPr>
        <p:txBody>
          <a:bodyPr lIns="0" tIns="97200" rIns="0" bIns="82800"/>
          <a:lstStyle>
            <a:lvl1pPr>
              <a:defRPr sz="4000" baseline="0"/>
            </a:lvl1pPr>
          </a:lstStyle>
          <a:p>
            <a:r>
              <a:rPr lang="en-GB" noProof="0" dirty="0" smtClean="0"/>
              <a:t>Single-line title</a:t>
            </a:r>
            <a:endParaRPr lang="en-GB" noProof="0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4002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Subtitle or name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0014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0" y="-72000"/>
            <a:ext cx="12310364" cy="6983998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6450" y="256555"/>
            <a:ext cx="104584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843907"/>
            <a:ext cx="10458450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Add text</a:t>
            </a:r>
          </a:p>
          <a:p>
            <a:pPr lvl="1"/>
            <a:r>
              <a:rPr lang="en-GB" noProof="0" dirty="0" smtClean="0"/>
              <a:t>Level two</a:t>
            </a:r>
          </a:p>
          <a:p>
            <a:pPr lvl="2"/>
            <a:r>
              <a:rPr lang="en-GB" noProof="0" dirty="0" smtClean="0"/>
              <a:t>Level three</a:t>
            </a:r>
          </a:p>
          <a:p>
            <a:pPr lvl="3"/>
            <a:r>
              <a:rPr lang="en-GB" noProof="0" dirty="0" smtClean="0"/>
              <a:t>Level four</a:t>
            </a:r>
          </a:p>
        </p:txBody>
      </p:sp>
      <p:cxnSp>
        <p:nvCxnSpPr>
          <p:cNvPr id="8" name="Rak 7"/>
          <p:cNvCxnSpPr/>
          <p:nvPr/>
        </p:nvCxnSpPr>
        <p:spPr bwMode="auto">
          <a:xfrm>
            <a:off x="898525" y="1499383"/>
            <a:ext cx="103663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C611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Bildobjekt 10" descr="LundUniversity_C2line RGB 150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969112" y="5541507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0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53" r:id="rId11"/>
    <p:sldLayoutId id="2147483654" r:id="rId12"/>
    <p:sldLayoutId id="2147483656" r:id="rId13"/>
    <p:sldLayoutId id="2147483655" r:id="rId14"/>
    <p:sldLayoutId id="2147483660" r:id="rId15"/>
    <p:sldLayoutId id="2147483657" r:id="rId16"/>
    <p:sldLayoutId id="2147483658" r:id="rId17"/>
    <p:sldLayoutId id="214748365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Times New Roman"/>
          <a:ea typeface="+mj-ea"/>
          <a:cs typeface="+mj-cs"/>
        </a:defRPr>
      </a:lvl1pPr>
    </p:titleStyle>
    <p:bodyStyle>
      <a:lvl1pPr marL="230400" indent="-2304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200" kern="1200" baseline="0">
          <a:solidFill>
            <a:schemeClr val="tx2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9C6114"/>
        </a:buClr>
        <a:buFont typeface="Arial"/>
        <a:buChar char="–"/>
        <a:defRPr sz="2200" kern="1200">
          <a:solidFill>
            <a:schemeClr val="tx2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9C6114"/>
        </a:buClr>
        <a:buFont typeface="Lucida Grande"/>
        <a:buChar char="»"/>
        <a:defRPr sz="2000" kern="1200">
          <a:solidFill>
            <a:schemeClr val="tx2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9C6114"/>
        </a:buClr>
        <a:buFont typeface="Arial"/>
        <a:buChar char="–"/>
        <a:defRPr sz="2000" kern="1200">
          <a:solidFill>
            <a:schemeClr val="tx2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PT_universitetshuset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5" t="20679" r="-220" b="4249"/>
          <a:stretch/>
        </p:blipFill>
        <p:spPr>
          <a:xfrm>
            <a:off x="12700" y="50800"/>
            <a:ext cx="12088108" cy="6729984"/>
          </a:xfrm>
          <a:prstGeom prst="rect">
            <a:avLst/>
          </a:prstGeom>
        </p:spPr>
      </p:pic>
      <p:sp>
        <p:nvSpPr>
          <p:cNvPr id="17" name="Rektangel 16"/>
          <p:cNvSpPr/>
          <p:nvPr/>
        </p:nvSpPr>
        <p:spPr bwMode="auto">
          <a:xfrm>
            <a:off x="4109337" y="1467998"/>
            <a:ext cx="8062026" cy="12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ubrik 1"/>
          <p:cNvSpPr txBox="1">
            <a:spLocks/>
          </p:cNvSpPr>
          <p:nvPr/>
        </p:nvSpPr>
        <p:spPr>
          <a:xfrm>
            <a:off x="4383598" y="1385721"/>
            <a:ext cx="7490902" cy="714380"/>
          </a:xfrm>
          <a:prstGeom prst="rect">
            <a:avLst/>
          </a:prstGeom>
        </p:spPr>
        <p:txBody>
          <a:bodyPr lIns="0" tIns="97200" rIns="0" bIns="82800"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imes New Roman"/>
                <a:ea typeface="+mj-ea"/>
                <a:cs typeface="+mj-cs"/>
              </a:defRPr>
            </a:lvl1pPr>
          </a:lstStyle>
          <a:p>
            <a:r>
              <a:rPr lang="en-GB" dirty="0" smtClean="0"/>
              <a:t>Innovation &amp; Entrepreneurship Solving Climate Challenges</a:t>
            </a:r>
          </a:p>
          <a:p>
            <a:endParaRPr lang="en-GB" dirty="0"/>
          </a:p>
        </p:txBody>
      </p:sp>
      <p:grpSp>
        <p:nvGrpSpPr>
          <p:cNvPr id="9" name="Grupp 8"/>
          <p:cNvGrpSpPr/>
          <p:nvPr/>
        </p:nvGrpSpPr>
        <p:grpSpPr>
          <a:xfrm>
            <a:off x="88900" y="95584"/>
            <a:ext cx="12084208" cy="6744042"/>
            <a:chOff x="88900" y="95584"/>
            <a:chExt cx="12084208" cy="6744042"/>
          </a:xfrm>
        </p:grpSpPr>
        <p:sp>
          <p:nvSpPr>
            <p:cNvPr id="7" name="Rektangel 6"/>
            <p:cNvSpPr/>
            <p:nvPr/>
          </p:nvSpPr>
          <p:spPr bwMode="auto">
            <a:xfrm>
              <a:off x="88900" y="95584"/>
              <a:ext cx="11999208" cy="6654466"/>
            </a:xfrm>
            <a:prstGeom prst="rect">
              <a:avLst/>
            </a:prstGeom>
            <a:noFill/>
            <a:ln w="184150" cap="sq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12" name="Bildobjekt 11" descr="Lunds sigill RGB 150.png"/>
            <p:cNvPicPr>
              <a:picLocks noChangeAspect="1"/>
            </p:cNvPicPr>
            <p:nvPr/>
          </p:nvPicPr>
          <p:blipFill>
            <a:blip r:embed="rId3"/>
            <a:srcRect r="17691" b="21541"/>
            <a:stretch>
              <a:fillRect/>
            </a:stretch>
          </p:blipFill>
          <p:spPr>
            <a:xfrm>
              <a:off x="9255600" y="4042800"/>
              <a:ext cx="2917508" cy="279682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4641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WELCOME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</p:txBody>
      </p:sp>
      <p:pic>
        <p:nvPicPr>
          <p:cNvPr id="5" name="Platshållare för bild 4" descr="img_1984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2" b="10752"/>
          <a:stretch>
            <a:fillRect/>
          </a:stretch>
        </p:blipFill>
        <p:spPr>
          <a:xfrm>
            <a:off x="898525" y="1762125"/>
            <a:ext cx="6191250" cy="3644900"/>
          </a:xfrm>
        </p:spPr>
      </p:pic>
      <p:pic>
        <p:nvPicPr>
          <p:cNvPr id="1026" name="Picture 1" descr="cid:image006.png@01D11559.4C7C6B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64"/>
          <a:stretch/>
        </p:blipFill>
        <p:spPr bwMode="auto">
          <a:xfrm>
            <a:off x="7353300" y="1908075"/>
            <a:ext cx="2866773" cy="87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50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err="1" smtClean="0"/>
              <a:t>Programme</a:t>
            </a:r>
            <a:r>
              <a:rPr lang="sv-SE" dirty="0" smtClean="0"/>
              <a:t> Climate-KIC Workshop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50" y="1667444"/>
            <a:ext cx="10458450" cy="3563159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 </a:t>
            </a:r>
            <a:r>
              <a:rPr lang="en-GB" sz="1600" b="1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13.00–16.00:</a:t>
            </a:r>
          </a:p>
          <a:p>
            <a:pPr marL="0" indent="0" algn="just">
              <a:buNone/>
            </a:pP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13.00–13.10    Welcome and introduction </a:t>
            </a:r>
          </a:p>
          <a:p>
            <a:pPr marL="0" indent="0" algn="just">
              <a:buNone/>
            </a:pP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13.10–13.35    Innovations and climate change – how far can it take us? Helena </a:t>
            </a:r>
            <a:r>
              <a:rPr lang="en-GB" sz="1400" dirty="0" err="1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Tillborg</a:t>
            </a: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Kraftringen</a:t>
            </a:r>
            <a:endParaRPr lang="en-GB" sz="1400" dirty="0">
              <a:solidFill>
                <a:srgbClr val="8A5A16"/>
              </a:solidFill>
              <a:latin typeface="Adobe Garamond Pro" panose="020205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13.35–14.05    Climate KIC – How to access possibilities, funding and network. </a:t>
            </a:r>
            <a:endParaRPr lang="en-GB" sz="1400" dirty="0">
              <a:solidFill>
                <a:srgbClr val="8A5A16"/>
              </a:solidFill>
              <a:latin typeface="Adobe Garamond Pro" panose="020205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Henrik </a:t>
            </a:r>
            <a:r>
              <a:rPr lang="en-GB" sz="1400" dirty="0" err="1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Söndergaard</a:t>
            </a: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Mikkel </a:t>
            </a: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Trym</a:t>
            </a: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Climate-KIC Nordic</a:t>
            </a:r>
          </a:p>
          <a:p>
            <a:pPr marL="0" indent="0" algn="just">
              <a:buNone/>
            </a:pP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14.05–14.30    Start-up Pitches from Climate-KIC Accelerator and Greenhouse: </a:t>
            </a:r>
          </a:p>
          <a:p>
            <a:pPr marL="0" indent="0" algn="just">
              <a:buNone/>
            </a:pP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 - </a:t>
            </a:r>
            <a:r>
              <a:rPr lang="en-GB" sz="1400" dirty="0" err="1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Soleva</a:t>
            </a: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Tech</a:t>
            </a:r>
          </a:p>
          <a:p>
            <a:pPr marL="0" indent="0" algn="just">
              <a:buNone/>
            </a:pP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 - Connect2Colombia</a:t>
            </a:r>
          </a:p>
          <a:p>
            <a:pPr marL="0" indent="0" algn="just">
              <a:buNone/>
            </a:pP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 - </a:t>
            </a:r>
            <a:r>
              <a:rPr lang="en-GB" sz="1400" dirty="0" err="1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Grenion</a:t>
            </a:r>
            <a:endParaRPr lang="en-GB" sz="1400" dirty="0">
              <a:solidFill>
                <a:srgbClr val="8A5A16"/>
              </a:solidFill>
              <a:latin typeface="Adobe Garamond Pro" panose="020205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14.30–14.50    Coffee</a:t>
            </a:r>
          </a:p>
          <a:p>
            <a:pPr marL="0" indent="0" algn="just">
              <a:buNone/>
            </a:pP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14.50–15.10    Climate impact in innovation and entrepreneurship, Susanna Bruzell, Climate-KIC coordinator LU</a:t>
            </a:r>
          </a:p>
          <a:p>
            <a:pPr marL="0" indent="0" algn="just">
              <a:buNone/>
            </a:pP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15.10–15.35   Start-up Pitches from Climate-KIC Accelerator and Greenhouse:</a:t>
            </a:r>
          </a:p>
          <a:p>
            <a:pPr marL="0" indent="0" algn="just">
              <a:buNone/>
            </a:pP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 - </a:t>
            </a:r>
            <a:r>
              <a:rPr lang="en-GB" sz="1400" dirty="0" err="1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weAdventure</a:t>
            </a:r>
            <a:endParaRPr lang="en-GB" sz="1400" dirty="0">
              <a:solidFill>
                <a:srgbClr val="8A5A16"/>
              </a:solidFill>
              <a:latin typeface="Adobe Garamond Pro" panose="020205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 - </a:t>
            </a:r>
            <a:r>
              <a:rPr lang="en-GB" sz="1400" dirty="0" err="1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Enjay</a:t>
            </a:r>
            <a:endParaRPr lang="en-GB" sz="1400" dirty="0">
              <a:solidFill>
                <a:srgbClr val="8A5A16"/>
              </a:solidFill>
              <a:latin typeface="Adobe Garamond Pro" panose="020205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 - </a:t>
            </a:r>
            <a:r>
              <a:rPr lang="en-GB" sz="1400" dirty="0" err="1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GePant</a:t>
            </a:r>
            <a:endParaRPr lang="en-GB" sz="1400" dirty="0">
              <a:solidFill>
                <a:srgbClr val="8A5A16"/>
              </a:solidFill>
              <a:latin typeface="Adobe Garamond Pro" panose="020205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15.35–15.40    </a:t>
            </a:r>
            <a:r>
              <a:rPr lang="en-GB" sz="1400" dirty="0" err="1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ClimateLaunchpad</a:t>
            </a: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Sara </a:t>
            </a:r>
            <a:r>
              <a:rPr lang="en-GB" sz="1400" dirty="0" err="1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Schützer</a:t>
            </a:r>
            <a:endParaRPr lang="en-GB" sz="1400" dirty="0">
              <a:solidFill>
                <a:srgbClr val="8A5A16"/>
              </a:solidFill>
              <a:latin typeface="Adobe Garamond Pro" panose="020205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15.40–16.00    Climate change, the road not yet taken. Professor </a:t>
            </a:r>
            <a:r>
              <a:rPr lang="en-GB" sz="1400" dirty="0" err="1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Markku</a:t>
            </a: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Rummukainen</a:t>
            </a: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Lund University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2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 Venture Café – Climate-KIC Theme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50" y="1667444"/>
            <a:ext cx="10458450" cy="3563159"/>
          </a:xfrm>
        </p:spPr>
        <p:txBody>
          <a:bodyPr/>
          <a:lstStyle/>
          <a:p>
            <a:pPr marL="0" indent="0" algn="just">
              <a:lnSpc>
                <a:spcPts val="2200"/>
              </a:lnSpc>
              <a:spcAft>
                <a:spcPts val="0"/>
              </a:spcAft>
              <a:buNone/>
            </a:pPr>
            <a:r>
              <a:rPr lang="en-GB" sz="1600" b="1" dirty="0" smtClean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 16.00–18.00</a:t>
            </a:r>
            <a:r>
              <a:rPr lang="en-GB" sz="1600" b="1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2000" dirty="0">
              <a:solidFill>
                <a:srgbClr val="8A5A16"/>
              </a:solidFill>
              <a:latin typeface="Adobe Garamond Pro" panose="020205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200"/>
              </a:lnSpc>
              <a:spcAft>
                <a:spcPts val="0"/>
              </a:spcAft>
              <a:buNone/>
            </a:pP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16.30-16:45     Our story in 15 minutes. Martina Andersson, Connect2Colombia</a:t>
            </a:r>
            <a:endParaRPr lang="en-GB" sz="2000" dirty="0">
              <a:solidFill>
                <a:srgbClr val="8A5A16"/>
              </a:solidFill>
              <a:latin typeface="Adobe Garamond Pro" panose="020205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200"/>
              </a:lnSpc>
              <a:spcAft>
                <a:spcPts val="0"/>
              </a:spcAft>
              <a:buNone/>
            </a:pP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16:45-              Presentations of the different stations of Venture Café:</a:t>
            </a:r>
            <a:endParaRPr lang="en-GB" sz="2000" dirty="0">
              <a:solidFill>
                <a:srgbClr val="8A5A16"/>
              </a:solidFill>
              <a:latin typeface="Adobe Garamond Pro" panose="020205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200"/>
              </a:lnSpc>
              <a:spcAft>
                <a:spcPts val="0"/>
              </a:spcAft>
              <a:buNone/>
            </a:pP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 </a:t>
            </a:r>
            <a:r>
              <a:rPr lang="en-GB" sz="1400" dirty="0" smtClean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B" sz="1400" spc="-10" dirty="0" smtClean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Climate-KIC </a:t>
            </a:r>
            <a:r>
              <a:rPr lang="en-GB" sz="1400" spc="-1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Nordic Innovation and Entrepreneurship lead</a:t>
            </a:r>
            <a:endParaRPr lang="en-GB" sz="2000" dirty="0">
              <a:solidFill>
                <a:srgbClr val="8A5A16"/>
              </a:solidFill>
              <a:latin typeface="Adobe Garamond Pro" panose="020205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200"/>
              </a:lnSpc>
              <a:spcAft>
                <a:spcPts val="0"/>
              </a:spcAft>
              <a:buNone/>
            </a:pP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</a:t>
            </a:r>
            <a:r>
              <a:rPr lang="en-GB" sz="1400" dirty="0" smtClean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Climate-KIC@LU</a:t>
            </a:r>
            <a:endParaRPr lang="en-GB" sz="2000" dirty="0">
              <a:solidFill>
                <a:srgbClr val="8A5A16"/>
              </a:solidFill>
              <a:latin typeface="Adobe Garamond Pro" panose="020205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200"/>
              </a:lnSpc>
              <a:spcAft>
                <a:spcPts val="0"/>
              </a:spcAft>
              <a:buNone/>
            </a:pP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 	</a:t>
            </a:r>
            <a:r>
              <a:rPr lang="en-GB" sz="1400" dirty="0" smtClean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LU </a:t>
            </a: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</a:t>
            </a:r>
            <a:endParaRPr lang="en-GB" sz="2000" dirty="0">
              <a:solidFill>
                <a:srgbClr val="8A5A16"/>
              </a:solidFill>
              <a:latin typeface="Adobe Garamond Pro" panose="020205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200"/>
              </a:lnSpc>
              <a:buNone/>
            </a:pP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GB" sz="1400" dirty="0" smtClean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Climate Launchpad</a:t>
            </a:r>
          </a:p>
          <a:p>
            <a:pPr marL="0" indent="0" algn="just">
              <a:lnSpc>
                <a:spcPts val="2200"/>
              </a:lnSpc>
              <a:spcAft>
                <a:spcPts val="0"/>
              </a:spcAft>
              <a:buNone/>
            </a:pPr>
            <a:r>
              <a:rPr lang="en-GB" sz="1400" dirty="0" smtClean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GB" sz="1400" dirty="0" err="1" smtClean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Miljöbron</a:t>
            </a:r>
            <a:r>
              <a:rPr lang="en-GB" sz="1400" dirty="0" smtClean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000" dirty="0">
              <a:solidFill>
                <a:srgbClr val="8A5A16"/>
              </a:solidFill>
              <a:latin typeface="Adobe Garamond Pro" panose="020205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200"/>
              </a:lnSpc>
              <a:buNone/>
            </a:pP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 </a:t>
            </a:r>
            <a:r>
              <a:rPr lang="en-GB" sz="1400" dirty="0" smtClean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Ideon </a:t>
            </a: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</a:t>
            </a:r>
            <a:b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 </a:t>
            </a:r>
            <a:r>
              <a:rPr lang="en-GB" sz="1400" dirty="0" smtClean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B" sz="1400" dirty="0" err="1" smtClean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Minc</a:t>
            </a:r>
            <a:endParaRPr lang="en-GB" sz="2000" dirty="0">
              <a:solidFill>
                <a:srgbClr val="8A5A16"/>
              </a:solidFill>
              <a:latin typeface="Adobe Garamond Pro" panose="020205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200"/>
              </a:lnSpc>
              <a:spcAft>
                <a:spcPts val="0"/>
              </a:spcAft>
              <a:buNone/>
            </a:pP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 </a:t>
            </a:r>
            <a:r>
              <a:rPr lang="en-GB" sz="1400" dirty="0" smtClean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Eon </a:t>
            </a: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Agile</a:t>
            </a:r>
            <a:endParaRPr lang="en-GB" sz="2000" dirty="0">
              <a:solidFill>
                <a:srgbClr val="8A5A16"/>
              </a:solidFill>
              <a:latin typeface="Adobe Garamond Pro" panose="020205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200"/>
              </a:lnSpc>
              <a:spcAft>
                <a:spcPts val="0"/>
              </a:spcAft>
              <a:buNone/>
            </a:pP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 </a:t>
            </a:r>
            <a:r>
              <a:rPr lang="en-GB" sz="1400" dirty="0" smtClean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B" sz="1400" dirty="0" err="1" smtClean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VentureLab</a:t>
            </a:r>
            <a:endParaRPr lang="en-GB" sz="2000" dirty="0">
              <a:solidFill>
                <a:srgbClr val="8A5A16"/>
              </a:solidFill>
              <a:latin typeface="Adobe Garamond Pro" panose="020205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200"/>
              </a:lnSpc>
              <a:buNone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        </a:t>
            </a: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 </a:t>
            </a:r>
            <a:r>
              <a:rPr lang="en-GB" sz="1400" dirty="0" smtClean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B" sz="1400" dirty="0" err="1" smtClean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Sten</a:t>
            </a:r>
            <a:r>
              <a:rPr lang="en-GB" sz="1400" dirty="0" smtClean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 </a:t>
            </a:r>
            <a:r>
              <a:rPr lang="en-GB" sz="1400" dirty="0">
                <a:solidFill>
                  <a:srgbClr val="8A5A16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Johnsson Centre for Entrepreneurship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5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_PPT-mall_ENG_16-9">
  <a:themeElements>
    <a:clrScheme name="Anpassad 3">
      <a:dk1>
        <a:srgbClr val="9C6114"/>
      </a:dk1>
      <a:lt1>
        <a:sysClr val="window" lastClr="FFFFFF"/>
      </a:lt1>
      <a:dk2>
        <a:srgbClr val="000000"/>
      </a:dk2>
      <a:lt2>
        <a:srgbClr val="00008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eng-16-9-template-ppt-lu</Template>
  <TotalTime>16</TotalTime>
  <Words>24</Words>
  <Application>Microsoft Office PowerPoint</Application>
  <PresentationFormat>Anpassad</PresentationFormat>
  <Paragraphs>33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1" baseType="lpstr">
      <vt:lpstr>Adobe Garamond Pro</vt:lpstr>
      <vt:lpstr>Arial</vt:lpstr>
      <vt:lpstr>Calibri</vt:lpstr>
      <vt:lpstr>Lucida Grande</vt:lpstr>
      <vt:lpstr>Times New Roman</vt:lpstr>
      <vt:lpstr>LU_PPT-mall_ENG_16-9</vt:lpstr>
      <vt:lpstr>PowerPoint-presentation</vt:lpstr>
      <vt:lpstr>WELCOME</vt:lpstr>
      <vt:lpstr>Programme Climate-KIC Workshop</vt:lpstr>
      <vt:lpstr>Programme Venture Café – Climate-KIC Theme</vt:lpstr>
      <vt:lpstr>PowerPoint-presentation</vt:lpstr>
    </vt:vector>
  </TitlesOfParts>
  <Company>Lunds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Susanna Bruzell</dc:creator>
  <cp:lastModifiedBy>Susanna Bruzell</cp:lastModifiedBy>
  <cp:revision>4</cp:revision>
  <dcterms:created xsi:type="dcterms:W3CDTF">2017-05-15T12:36:12Z</dcterms:created>
  <dcterms:modified xsi:type="dcterms:W3CDTF">2017-05-15T12:52:31Z</dcterms:modified>
</cp:coreProperties>
</file>